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257" r:id="rId3"/>
    <p:sldId id="275" r:id="rId4"/>
    <p:sldId id="258" r:id="rId5"/>
    <p:sldId id="259" r:id="rId6"/>
    <p:sldId id="260" r:id="rId7"/>
    <p:sldId id="261" r:id="rId8"/>
    <p:sldId id="262" r:id="rId9"/>
    <p:sldId id="263" r:id="rId10"/>
    <p:sldId id="264" r:id="rId11"/>
    <p:sldId id="265" r:id="rId12"/>
    <p:sldId id="266" r:id="rId13"/>
    <p:sldId id="267" r:id="rId14"/>
    <p:sldId id="276" r:id="rId15"/>
    <p:sldId id="268" r:id="rId16"/>
    <p:sldId id="269" r:id="rId17"/>
    <p:sldId id="270" r:id="rId18"/>
    <p:sldId id="271" r:id="rId19"/>
    <p:sldId id="272" r:id="rId20"/>
    <p:sldId id="273" r:id="rId21"/>
    <p:sldId id="274" r:id="rId22"/>
    <p:sldId id="277" r:id="rId23"/>
    <p:sldId id="278" r:id="rId24"/>
    <p:sldId id="279" r:id="rId25"/>
    <p:sldId id="280" r:id="rId26"/>
    <p:sldId id="281" r:id="rId27"/>
    <p:sldId id="282" r:id="rId28"/>
    <p:sldId id="283" r:id="rId29"/>
    <p:sldId id="284" r:id="rId30"/>
    <p:sldId id="285" r:id="rId31"/>
    <p:sldId id="315" r:id="rId32"/>
    <p:sldId id="286" r:id="rId33"/>
    <p:sldId id="287" r:id="rId34"/>
    <p:sldId id="316" r:id="rId35"/>
    <p:sldId id="288" r:id="rId36"/>
    <p:sldId id="289" r:id="rId37"/>
    <p:sldId id="290" r:id="rId38"/>
    <p:sldId id="291" r:id="rId39"/>
    <p:sldId id="293" r:id="rId40"/>
    <p:sldId id="292" r:id="rId41"/>
    <p:sldId id="294" r:id="rId42"/>
    <p:sldId id="295" r:id="rId43"/>
    <p:sldId id="296" r:id="rId44"/>
    <p:sldId id="297" r:id="rId45"/>
    <p:sldId id="298" r:id="rId46"/>
    <p:sldId id="302" r:id="rId47"/>
    <p:sldId id="317" r:id="rId48"/>
    <p:sldId id="299" r:id="rId49"/>
    <p:sldId id="300" r:id="rId50"/>
    <p:sldId id="303" r:id="rId51"/>
    <p:sldId id="304" r:id="rId52"/>
    <p:sldId id="305" r:id="rId53"/>
    <p:sldId id="301" r:id="rId54"/>
    <p:sldId id="306" r:id="rId55"/>
    <p:sldId id="307" r:id="rId56"/>
    <p:sldId id="308" r:id="rId57"/>
    <p:sldId id="309" r:id="rId58"/>
    <p:sldId id="310" r:id="rId59"/>
    <p:sldId id="311" r:id="rId60"/>
    <p:sldId id="312" r:id="rId61"/>
    <p:sldId id="313" r:id="rId62"/>
    <p:sldId id="314" r:id="rId63"/>
    <p:sldId id="318" r:id="rId64"/>
    <p:sldId id="319"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9" r:id="rId94"/>
    <p:sldId id="348" r:id="rId9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90" d="100"/>
          <a:sy n="90"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CD3586-F544-424A-A7F5-BBCD8AC06563}" type="datetimeFigureOut">
              <a:rPr kumimoji="1" lang="zh-TW" altLang="en-US" smtClean="0"/>
              <a:t>2017/11/12</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62162-CA57-A548-84F1-B2AC5DD393D9}" type="slidenum">
              <a:rPr kumimoji="1" lang="zh-TW" altLang="en-US" smtClean="0"/>
              <a:t>‹#›</a:t>
            </a:fld>
            <a:endParaRPr kumimoji="1" lang="zh-TW" altLang="en-US"/>
          </a:p>
        </p:txBody>
      </p:sp>
    </p:spTree>
    <p:extLst>
      <p:ext uri="{BB962C8B-B14F-4D97-AF65-F5344CB8AC3E}">
        <p14:creationId xmlns:p14="http://schemas.microsoft.com/office/powerpoint/2010/main" val="1049642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CCF62162-CA57-A548-84F1-B2AC5DD393D9}" type="slidenum">
              <a:rPr kumimoji="1" lang="zh-TW" altLang="en-US" smtClean="0"/>
              <a:t>77</a:t>
            </a:fld>
            <a:endParaRPr kumimoji="1" lang="zh-TW" altLang="en-US"/>
          </a:p>
        </p:txBody>
      </p:sp>
    </p:spTree>
    <p:extLst>
      <p:ext uri="{BB962C8B-B14F-4D97-AF65-F5344CB8AC3E}">
        <p14:creationId xmlns:p14="http://schemas.microsoft.com/office/powerpoint/2010/main" val="1903997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kumimoji="1" lang="zh-TW" altLang="en-US" smtClean="0"/>
              <a:t>按一下以編輯母片標題樣式</a:t>
            </a:r>
            <a:endParaRPr kumimoji="1"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smtClean="0"/>
              <a:t>按一下以編輯母片副標題樣式</a:t>
            </a:r>
            <a:endParaRPr kumimoji="1" lang="zh-TW" altLang="en-US"/>
          </a:p>
        </p:txBody>
      </p:sp>
      <p:sp>
        <p:nvSpPr>
          <p:cNvPr id="4" name="日期版面配置區 3"/>
          <p:cNvSpPr>
            <a:spLocks noGrp="1"/>
          </p:cNvSpPr>
          <p:nvPr>
            <p:ph type="dt" sz="half" idx="10"/>
          </p:nvPr>
        </p:nvSpPr>
        <p:spPr/>
        <p:txBody>
          <a:bodyPr/>
          <a:lstStyle/>
          <a:p>
            <a:fld id="{66753673-6CCE-9946-BABF-E763FBC1A02E}" type="datetime1">
              <a:rPr kumimoji="1" lang="zh-TW" altLang="en-US" smtClean="0"/>
              <a:t>2017/11/12</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424765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F0203AA9-960A-B947-BA1E-FA098E28D4B7}" type="datetime1">
              <a:rPr kumimoji="1" lang="zh-TW" altLang="en-US" smtClean="0"/>
              <a:t>2017/11/12</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1442650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8724900" y="365125"/>
            <a:ext cx="2628900" cy="5811838"/>
          </a:xfrm>
        </p:spPr>
        <p:txBody>
          <a:bodyPr vert="eaVert"/>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EAFE32D7-7E4C-6A45-B129-3E29F2D6B870}" type="datetime1">
              <a:rPr kumimoji="1" lang="zh-TW" altLang="en-US" smtClean="0"/>
              <a:t>2017/11/12</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1535822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F7C047BF-3841-1542-85DB-C89D3374ACB1}" type="datetime1">
              <a:rPr kumimoji="1" lang="zh-TW" altLang="en-US" smtClean="0"/>
              <a:t>2017/11/12</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271801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smtClean="0"/>
              <a:t>按一下以編輯母片文字樣式</a:t>
            </a:r>
          </a:p>
        </p:txBody>
      </p:sp>
      <p:sp>
        <p:nvSpPr>
          <p:cNvPr id="4" name="日期版面配置區 3"/>
          <p:cNvSpPr>
            <a:spLocks noGrp="1"/>
          </p:cNvSpPr>
          <p:nvPr>
            <p:ph type="dt" sz="half" idx="10"/>
          </p:nvPr>
        </p:nvSpPr>
        <p:spPr/>
        <p:txBody>
          <a:bodyPr/>
          <a:lstStyle/>
          <a:p>
            <a:fld id="{44E5F2A0-9CE1-6644-922B-60D0F2893DB4}" type="datetime1">
              <a:rPr kumimoji="1" lang="zh-TW" altLang="en-US" smtClean="0"/>
              <a:t>2017/11/12</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1294865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sz="half" idx="1"/>
          </p:nvPr>
        </p:nvSpPr>
        <p:spPr>
          <a:xfrm>
            <a:off x="838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內容版面配置區 3"/>
          <p:cNvSpPr>
            <a:spLocks noGrp="1"/>
          </p:cNvSpPr>
          <p:nvPr>
            <p:ph sz="half" idx="2"/>
          </p:nvPr>
        </p:nvSpPr>
        <p:spPr>
          <a:xfrm>
            <a:off x="6172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日期版面配置區 4"/>
          <p:cNvSpPr>
            <a:spLocks noGrp="1"/>
          </p:cNvSpPr>
          <p:nvPr>
            <p:ph type="dt" sz="half" idx="10"/>
          </p:nvPr>
        </p:nvSpPr>
        <p:spPr/>
        <p:txBody>
          <a:bodyPr/>
          <a:lstStyle/>
          <a:p>
            <a:fld id="{0D395760-9D96-F44D-8DFF-04B524EF0075}" type="datetime1">
              <a:rPr kumimoji="1" lang="zh-TW" altLang="en-US" smtClean="0"/>
              <a:t>2017/11/12</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207028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7" name="日期版面配置區 6"/>
          <p:cNvSpPr>
            <a:spLocks noGrp="1"/>
          </p:cNvSpPr>
          <p:nvPr>
            <p:ph type="dt" sz="half" idx="10"/>
          </p:nvPr>
        </p:nvSpPr>
        <p:spPr/>
        <p:txBody>
          <a:bodyPr/>
          <a:lstStyle/>
          <a:p>
            <a:fld id="{C2D03BDB-D7C7-724B-B7B5-379094ECE3F6}" type="datetime1">
              <a:rPr kumimoji="1" lang="zh-TW" altLang="en-US" smtClean="0"/>
              <a:t>2017/11/12</a:t>
            </a:fld>
            <a:endParaRPr kumimoji="1" lang="zh-TW" altLang="en-US"/>
          </a:p>
        </p:txBody>
      </p:sp>
      <p:sp>
        <p:nvSpPr>
          <p:cNvPr id="8" name="頁尾版面配置區 7"/>
          <p:cNvSpPr>
            <a:spLocks noGrp="1"/>
          </p:cNvSpPr>
          <p:nvPr>
            <p:ph type="ftr" sz="quarter" idx="11"/>
          </p:nvPr>
        </p:nvSpPr>
        <p:spPr/>
        <p:txBody>
          <a:bodyPr/>
          <a:lstStyle/>
          <a:p>
            <a:endParaRPr kumimoji="1" lang="zh-TW" altLang="en-US"/>
          </a:p>
        </p:txBody>
      </p:sp>
      <p:sp>
        <p:nvSpPr>
          <p:cNvPr id="9" name="投影片編號版面配置區 8"/>
          <p:cNvSpPr>
            <a:spLocks noGrp="1"/>
          </p:cNvSpPr>
          <p:nvPr>
            <p:ph type="sldNum" sz="quarter" idx="12"/>
          </p:nvPr>
        </p:nvSpPr>
        <p:spPr/>
        <p:txBody>
          <a:body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605701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日期版面配置區 2"/>
          <p:cNvSpPr>
            <a:spLocks noGrp="1"/>
          </p:cNvSpPr>
          <p:nvPr>
            <p:ph type="dt" sz="half" idx="10"/>
          </p:nvPr>
        </p:nvSpPr>
        <p:spPr/>
        <p:txBody>
          <a:bodyPr/>
          <a:lstStyle/>
          <a:p>
            <a:fld id="{B1459394-11FC-AC4E-B447-16829C4B6A21}" type="datetime1">
              <a:rPr kumimoji="1" lang="zh-TW" altLang="en-US" smtClean="0"/>
              <a:t>2017/11/12</a:t>
            </a:fld>
            <a:endParaRPr kumimoji="1" lang="zh-TW" altLang="en-US"/>
          </a:p>
        </p:txBody>
      </p:sp>
      <p:sp>
        <p:nvSpPr>
          <p:cNvPr id="4" name="頁尾版面配置區 3"/>
          <p:cNvSpPr>
            <a:spLocks noGrp="1"/>
          </p:cNvSpPr>
          <p:nvPr>
            <p:ph type="ftr" sz="quarter" idx="11"/>
          </p:nvPr>
        </p:nvSpPr>
        <p:spPr/>
        <p:txBody>
          <a:bodyPr/>
          <a:lstStyle/>
          <a:p>
            <a:endParaRPr kumimoji="1" lang="zh-TW" altLang="en-US"/>
          </a:p>
        </p:txBody>
      </p:sp>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952018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40F608D7-A220-B448-BA0A-C45F90C8AB41}" type="datetime1">
              <a:rPr kumimoji="1" lang="zh-TW" altLang="en-US" smtClean="0"/>
              <a:t>2017/11/12</a:t>
            </a:fld>
            <a:endParaRPr kumimoji="1" lang="zh-TW" altLang="en-US"/>
          </a:p>
        </p:txBody>
      </p:sp>
      <p:sp>
        <p:nvSpPr>
          <p:cNvPr id="3" name="頁尾版面配置區 2"/>
          <p:cNvSpPr>
            <a:spLocks noGrp="1"/>
          </p:cNvSpPr>
          <p:nvPr>
            <p:ph type="ftr" sz="quarter" idx="1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182458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66C32872-1540-B442-9296-C7ECA3EF9E85}" type="datetime1">
              <a:rPr kumimoji="1" lang="zh-TW" altLang="en-US" smtClean="0"/>
              <a:t>2017/11/12</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1846241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3F7D9C37-8F02-9441-9AFD-6E87D1A1B5E5}" type="datetime1">
              <a:rPr kumimoji="1" lang="zh-TW" altLang="en-US" smtClean="0"/>
              <a:t>2017/11/12</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7941960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2259D-4E92-5049-AE13-0E4521988E44}" type="datetime1">
              <a:rPr kumimoji="1" lang="zh-TW" altLang="en-US" smtClean="0"/>
              <a:t>2017/11/12</a:t>
            </a:fld>
            <a:endParaRPr kumimoji="1"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882D3F-0671-454B-9C38-8CCE5CCDD842}" type="slidenum">
              <a:rPr kumimoji="1" lang="zh-TW" altLang="en-US" smtClean="0"/>
              <a:t>‹#›</a:t>
            </a:fld>
            <a:endParaRPr kumimoji="1" lang="zh-TW" altLang="en-US"/>
          </a:p>
        </p:txBody>
      </p:sp>
    </p:spTree>
    <p:extLst>
      <p:ext uri="{BB962C8B-B14F-4D97-AF65-F5344CB8AC3E}">
        <p14:creationId xmlns:p14="http://schemas.microsoft.com/office/powerpoint/2010/main" val="629180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71513" y="1122363"/>
            <a:ext cx="11058525" cy="2387600"/>
          </a:xfrm>
        </p:spPr>
        <p:txBody>
          <a:bodyPr/>
          <a:lstStyle/>
          <a:p>
            <a:r>
              <a:rPr kumimoji="1" lang="en-US" altLang="zh-TW" dirty="0" smtClean="0"/>
              <a:t>Project:</a:t>
            </a:r>
            <a:br>
              <a:rPr kumimoji="1" lang="en-US" altLang="zh-TW" dirty="0" smtClean="0"/>
            </a:br>
            <a:r>
              <a:rPr kumimoji="1" lang="en-US" altLang="zh-TW" dirty="0" smtClean="0"/>
              <a:t>Customer Segmentation</a:t>
            </a:r>
            <a:endParaRPr kumimoji="1" lang="zh-TW" altLang="en-US" dirty="0"/>
          </a:p>
        </p:txBody>
      </p:sp>
      <p:sp>
        <p:nvSpPr>
          <p:cNvPr id="3" name="副標題 2"/>
          <p:cNvSpPr>
            <a:spLocks noGrp="1"/>
          </p:cNvSpPr>
          <p:nvPr>
            <p:ph type="subTitle" idx="1"/>
          </p:nvPr>
        </p:nvSpPr>
        <p:spPr/>
        <p:txBody>
          <a:bodyPr/>
          <a:lstStyle/>
          <a:p>
            <a:r>
              <a:rPr kumimoji="1" lang="zh-TW" altLang="en-US" dirty="0" smtClean="0"/>
              <a:t>萬能科技大學資訊工程系暨電資研究所</a:t>
            </a:r>
            <a:endParaRPr kumimoji="1" lang="en-US" altLang="zh-TW" dirty="0" smtClean="0"/>
          </a:p>
          <a:p>
            <a:r>
              <a:rPr kumimoji="1" lang="zh-TW" altLang="en-US" dirty="0" smtClean="0"/>
              <a:t>江義淵 助理教授</a:t>
            </a:r>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1</a:t>
            </a:fld>
            <a:endParaRPr kumimoji="1" lang="zh-TW" altLang="en-US"/>
          </a:p>
        </p:txBody>
      </p:sp>
    </p:spTree>
    <p:extLst>
      <p:ext uri="{BB962C8B-B14F-4D97-AF65-F5344CB8AC3E}">
        <p14:creationId xmlns:p14="http://schemas.microsoft.com/office/powerpoint/2010/main" val="797510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Things you will learn by completing this project:</a:t>
            </a:r>
            <a:endParaRPr kumimoji="1" lang="zh-TW" altLang="en-US" dirty="0"/>
          </a:p>
        </p:txBody>
      </p:sp>
      <p:sp>
        <p:nvSpPr>
          <p:cNvPr id="3" name="內容版面配置區 2"/>
          <p:cNvSpPr>
            <a:spLocks noGrp="1"/>
          </p:cNvSpPr>
          <p:nvPr>
            <p:ph idx="1"/>
          </p:nvPr>
        </p:nvSpPr>
        <p:spPr>
          <a:xfrm>
            <a:off x="838200" y="1825625"/>
            <a:ext cx="10515600" cy="4832350"/>
          </a:xfrm>
        </p:spPr>
        <p:txBody>
          <a:bodyPr/>
          <a:lstStyle/>
          <a:p>
            <a:pPr fontAlgn="base"/>
            <a:r>
              <a:rPr lang="en-US" altLang="zh-TW" dirty="0"/>
              <a:t>How to apply preprocessing techniques such as feature scaling and outlier detection.</a:t>
            </a:r>
          </a:p>
          <a:p>
            <a:pPr fontAlgn="base"/>
            <a:r>
              <a:rPr lang="en-US" altLang="zh-TW" dirty="0"/>
              <a:t>How to interpret data points that have been scaled, transformed, or reduced from PCA.</a:t>
            </a:r>
          </a:p>
          <a:p>
            <a:pPr fontAlgn="base"/>
            <a:r>
              <a:rPr lang="en-US" altLang="zh-TW" dirty="0">
                <a:solidFill>
                  <a:schemeClr val="bg2"/>
                </a:solidFill>
              </a:rPr>
              <a:t>How to analyze PCA dimensions and construct a new feature space.</a:t>
            </a:r>
          </a:p>
          <a:p>
            <a:pPr fontAlgn="base"/>
            <a:r>
              <a:rPr lang="en-US" altLang="zh-TW" dirty="0">
                <a:solidFill>
                  <a:schemeClr val="bg2"/>
                </a:solidFill>
              </a:rPr>
              <a:t>How to optimally cluster a set of data to find hidden patterns in a dataset.</a:t>
            </a:r>
          </a:p>
          <a:p>
            <a:pPr fontAlgn="base"/>
            <a:r>
              <a:rPr lang="en-US" altLang="zh-TW" dirty="0">
                <a:solidFill>
                  <a:schemeClr val="bg2"/>
                </a:solidFill>
              </a:rPr>
              <a:t>How to assess information given by cluster data and use it in a meaningful way.</a:t>
            </a:r>
          </a:p>
          <a:p>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10</a:t>
            </a:fld>
            <a:endParaRPr kumimoji="1" lang="zh-TW" altLang="en-US"/>
          </a:p>
        </p:txBody>
      </p:sp>
    </p:spTree>
    <p:extLst>
      <p:ext uri="{BB962C8B-B14F-4D97-AF65-F5344CB8AC3E}">
        <p14:creationId xmlns:p14="http://schemas.microsoft.com/office/powerpoint/2010/main" val="9391214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Things you will learn by completing this project:</a:t>
            </a:r>
            <a:endParaRPr kumimoji="1" lang="zh-TW" altLang="en-US" dirty="0"/>
          </a:p>
        </p:txBody>
      </p:sp>
      <p:sp>
        <p:nvSpPr>
          <p:cNvPr id="3" name="內容版面配置區 2"/>
          <p:cNvSpPr>
            <a:spLocks noGrp="1"/>
          </p:cNvSpPr>
          <p:nvPr>
            <p:ph idx="1"/>
          </p:nvPr>
        </p:nvSpPr>
        <p:spPr>
          <a:xfrm>
            <a:off x="838200" y="1825625"/>
            <a:ext cx="10515600" cy="4832350"/>
          </a:xfrm>
        </p:spPr>
        <p:txBody>
          <a:bodyPr/>
          <a:lstStyle/>
          <a:p>
            <a:pPr fontAlgn="base"/>
            <a:r>
              <a:rPr lang="en-US" altLang="zh-TW" dirty="0"/>
              <a:t>How to apply preprocessing techniques such as feature scaling and outlier detection.</a:t>
            </a:r>
          </a:p>
          <a:p>
            <a:pPr fontAlgn="base"/>
            <a:r>
              <a:rPr lang="en-US" altLang="zh-TW" dirty="0"/>
              <a:t>How to interpret data points that have been scaled, transformed, or reduced from PCA.</a:t>
            </a:r>
          </a:p>
          <a:p>
            <a:pPr fontAlgn="base"/>
            <a:r>
              <a:rPr lang="en-US" altLang="zh-TW" dirty="0"/>
              <a:t>How to analyze PCA dimensions and construct a new feature space.</a:t>
            </a:r>
          </a:p>
          <a:p>
            <a:pPr fontAlgn="base"/>
            <a:r>
              <a:rPr lang="en-US" altLang="zh-TW" dirty="0">
                <a:solidFill>
                  <a:schemeClr val="bg2"/>
                </a:solidFill>
              </a:rPr>
              <a:t>How to optimally cluster a set of data to find hidden patterns in a dataset.</a:t>
            </a:r>
          </a:p>
          <a:p>
            <a:pPr fontAlgn="base"/>
            <a:r>
              <a:rPr lang="en-US" altLang="zh-TW" dirty="0">
                <a:solidFill>
                  <a:schemeClr val="bg2"/>
                </a:solidFill>
              </a:rPr>
              <a:t>How to assess information given by cluster data and use it in a meaningful way.</a:t>
            </a:r>
          </a:p>
          <a:p>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11</a:t>
            </a:fld>
            <a:endParaRPr kumimoji="1" lang="zh-TW" altLang="en-US"/>
          </a:p>
        </p:txBody>
      </p:sp>
    </p:spTree>
    <p:extLst>
      <p:ext uri="{BB962C8B-B14F-4D97-AF65-F5344CB8AC3E}">
        <p14:creationId xmlns:p14="http://schemas.microsoft.com/office/powerpoint/2010/main" val="2611208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Things you will learn by completing this project:</a:t>
            </a:r>
            <a:endParaRPr kumimoji="1" lang="zh-TW" altLang="en-US" dirty="0"/>
          </a:p>
        </p:txBody>
      </p:sp>
      <p:sp>
        <p:nvSpPr>
          <p:cNvPr id="3" name="內容版面配置區 2"/>
          <p:cNvSpPr>
            <a:spLocks noGrp="1"/>
          </p:cNvSpPr>
          <p:nvPr>
            <p:ph idx="1"/>
          </p:nvPr>
        </p:nvSpPr>
        <p:spPr>
          <a:xfrm>
            <a:off x="838200" y="1825625"/>
            <a:ext cx="10515600" cy="4832350"/>
          </a:xfrm>
        </p:spPr>
        <p:txBody>
          <a:bodyPr/>
          <a:lstStyle/>
          <a:p>
            <a:pPr fontAlgn="base"/>
            <a:r>
              <a:rPr lang="en-US" altLang="zh-TW" dirty="0"/>
              <a:t>How to apply preprocessing techniques such as feature scaling and outlier detection.</a:t>
            </a:r>
          </a:p>
          <a:p>
            <a:pPr fontAlgn="base"/>
            <a:r>
              <a:rPr lang="en-US" altLang="zh-TW" dirty="0"/>
              <a:t>How to interpret data points that have been scaled, transformed, or reduced from PCA.</a:t>
            </a:r>
          </a:p>
          <a:p>
            <a:pPr fontAlgn="base"/>
            <a:r>
              <a:rPr lang="en-US" altLang="zh-TW" dirty="0"/>
              <a:t>How to analyze PCA dimensions and construct a new feature space.</a:t>
            </a:r>
          </a:p>
          <a:p>
            <a:pPr fontAlgn="base"/>
            <a:r>
              <a:rPr lang="en-US" altLang="zh-TW" dirty="0"/>
              <a:t>How to optimally cluster a set of data to find hidden patterns in a dataset.</a:t>
            </a:r>
          </a:p>
          <a:p>
            <a:pPr fontAlgn="base"/>
            <a:r>
              <a:rPr lang="en-US" altLang="zh-TW" dirty="0">
                <a:solidFill>
                  <a:schemeClr val="bg2"/>
                </a:solidFill>
              </a:rPr>
              <a:t>How to assess information given by cluster data and use it in a meaningful way.</a:t>
            </a:r>
          </a:p>
          <a:p>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12</a:t>
            </a:fld>
            <a:endParaRPr kumimoji="1" lang="zh-TW" altLang="en-US"/>
          </a:p>
        </p:txBody>
      </p:sp>
    </p:spTree>
    <p:extLst>
      <p:ext uri="{BB962C8B-B14F-4D97-AF65-F5344CB8AC3E}">
        <p14:creationId xmlns:p14="http://schemas.microsoft.com/office/powerpoint/2010/main" val="5537002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Things you will learn by completing this project:</a:t>
            </a:r>
            <a:endParaRPr kumimoji="1" lang="zh-TW" altLang="en-US" dirty="0"/>
          </a:p>
        </p:txBody>
      </p:sp>
      <p:sp>
        <p:nvSpPr>
          <p:cNvPr id="3" name="內容版面配置區 2"/>
          <p:cNvSpPr>
            <a:spLocks noGrp="1"/>
          </p:cNvSpPr>
          <p:nvPr>
            <p:ph idx="1"/>
          </p:nvPr>
        </p:nvSpPr>
        <p:spPr>
          <a:xfrm>
            <a:off x="838200" y="1825625"/>
            <a:ext cx="10515600" cy="4832350"/>
          </a:xfrm>
        </p:spPr>
        <p:txBody>
          <a:bodyPr/>
          <a:lstStyle/>
          <a:p>
            <a:pPr fontAlgn="base"/>
            <a:r>
              <a:rPr lang="en-US" altLang="zh-TW" dirty="0"/>
              <a:t>How to apply preprocessing techniques such as feature scaling and outlier detection.</a:t>
            </a:r>
          </a:p>
          <a:p>
            <a:pPr fontAlgn="base"/>
            <a:r>
              <a:rPr lang="en-US" altLang="zh-TW" dirty="0"/>
              <a:t>How to interpret data points that have been scaled, transformed, or reduced from PCA.</a:t>
            </a:r>
          </a:p>
          <a:p>
            <a:pPr fontAlgn="base"/>
            <a:r>
              <a:rPr lang="en-US" altLang="zh-TW" dirty="0"/>
              <a:t>How to analyze PCA dimensions and construct a new feature space.</a:t>
            </a:r>
          </a:p>
          <a:p>
            <a:pPr fontAlgn="base"/>
            <a:r>
              <a:rPr lang="en-US" altLang="zh-TW" dirty="0"/>
              <a:t>How to optimally cluster a set of data to find hidden patterns in a dataset.</a:t>
            </a:r>
          </a:p>
          <a:p>
            <a:pPr fontAlgn="base"/>
            <a:r>
              <a:rPr lang="en-US" altLang="zh-TW" dirty="0"/>
              <a:t>How to assess information given by cluster data and use it in a meaningful way.</a:t>
            </a:r>
          </a:p>
          <a:p>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13</a:t>
            </a:fld>
            <a:endParaRPr kumimoji="1" lang="zh-TW" altLang="en-US"/>
          </a:p>
        </p:txBody>
      </p:sp>
    </p:spTree>
    <p:extLst>
      <p:ext uri="{BB962C8B-B14F-4D97-AF65-F5344CB8AC3E}">
        <p14:creationId xmlns:p14="http://schemas.microsoft.com/office/powerpoint/2010/main" val="11780288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28775" y="2122487"/>
            <a:ext cx="8801099" cy="1325563"/>
          </a:xfrm>
        </p:spPr>
        <p:txBody>
          <a:bodyPr/>
          <a:lstStyle/>
          <a:p>
            <a:r>
              <a:rPr kumimoji="1" lang="en-US" altLang="zh-TW" smtClean="0"/>
              <a:t>Description &amp; Software </a:t>
            </a:r>
            <a:r>
              <a:rPr kumimoji="1" lang="en-US" altLang="zh-TW" dirty="0" smtClean="0"/>
              <a:t>Requirements</a:t>
            </a:r>
            <a:endParaRPr kumimoji="1" lang="zh-TW" altLang="en-US" dirty="0"/>
          </a:p>
        </p:txBody>
      </p:sp>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14</a:t>
            </a:fld>
            <a:endParaRPr kumimoji="1" lang="zh-TW" altLang="en-US"/>
          </a:p>
        </p:txBody>
      </p:sp>
    </p:spTree>
    <p:extLst>
      <p:ext uri="{BB962C8B-B14F-4D97-AF65-F5344CB8AC3E}">
        <p14:creationId xmlns:p14="http://schemas.microsoft.com/office/powerpoint/2010/main" val="15063821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Description</a:t>
            </a:r>
            <a:endParaRPr kumimoji="1"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t>A wholesale distributor recently tested a change to their delivery method for some customers, by moving from a morning delivery service five days a week to a cheaper evening delivery service three days a week. </a:t>
            </a:r>
            <a:r>
              <a:rPr lang="en-US" altLang="zh-TW" dirty="0">
                <a:solidFill>
                  <a:schemeClr val="bg2"/>
                </a:solidFill>
              </a:rPr>
              <a:t>Initial testing did not discover any significant unsatisfactory results, so they implemented the cheaper option for all customers. Almost immediately, the distributor began getting complaints about the delivery service change and customers were canceling deliveries — losing the distributor more money than what was being saved. You’ve been hired by the wholesale distributor to find what types of customers they have to help them make better, more informed business decisions in the future. Your task is to use unsupervised learning techniques to see if any similarities exist between customers, and how to best segment customers into distinct categories.</a:t>
            </a:r>
            <a:endParaRPr kumimoji="1" lang="zh-TW" altLang="en-US" dirty="0">
              <a:solidFill>
                <a:schemeClr val="bg2"/>
              </a:solidFill>
            </a:endParaRPr>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15</a:t>
            </a:fld>
            <a:endParaRPr kumimoji="1" lang="zh-TW" altLang="en-US"/>
          </a:p>
        </p:txBody>
      </p:sp>
    </p:spTree>
    <p:extLst>
      <p:ext uri="{BB962C8B-B14F-4D97-AF65-F5344CB8AC3E}">
        <p14:creationId xmlns:p14="http://schemas.microsoft.com/office/powerpoint/2010/main" val="14598422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Description</a:t>
            </a:r>
            <a:endParaRPr kumimoji="1"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solidFill>
                  <a:schemeClr val="bg2"/>
                </a:solidFill>
              </a:rPr>
              <a:t>A wholesale distributor recently tested a change to their delivery method for some customers, by moving from a morning delivery service five days a week to a cheaper evening delivery service three days a week</a:t>
            </a:r>
            <a:r>
              <a:rPr lang="en-US" altLang="zh-TW" dirty="0"/>
              <a:t>. Initial testing did not discover any significant unsatisfactory results, so they implemented the cheaper option for all customers. </a:t>
            </a:r>
            <a:r>
              <a:rPr lang="en-US" altLang="zh-TW" dirty="0">
                <a:solidFill>
                  <a:schemeClr val="bg2"/>
                </a:solidFill>
              </a:rPr>
              <a:t>Almost immediately, the distributor began getting complaints about the delivery service change and customers were canceling deliveries — losing the distributor more money than what was being saved. You’ve been hired by the wholesale distributor to find what types of customers they have to help them make better, more informed business decisions in the future. Your task is to use unsupervised learning techniques to see if any similarities exist between customers, and how to best segment customers into distinct categories.</a:t>
            </a:r>
            <a:endParaRPr kumimoji="1" lang="zh-TW" altLang="en-US" dirty="0">
              <a:solidFill>
                <a:schemeClr val="bg2"/>
              </a:solidFill>
            </a:endParaRPr>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16</a:t>
            </a:fld>
            <a:endParaRPr kumimoji="1" lang="zh-TW" altLang="en-US"/>
          </a:p>
        </p:txBody>
      </p:sp>
    </p:spTree>
    <p:extLst>
      <p:ext uri="{BB962C8B-B14F-4D97-AF65-F5344CB8AC3E}">
        <p14:creationId xmlns:p14="http://schemas.microsoft.com/office/powerpoint/2010/main" val="12344575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Description</a:t>
            </a:r>
            <a:endParaRPr kumimoji="1"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solidFill>
                  <a:schemeClr val="bg2"/>
                </a:solidFill>
              </a:rPr>
              <a:t>A wholesale distributor recently tested a change to their delivery method for some customers, by moving from a morning delivery service five days a week to a cheaper evening delivery service three days a week. Initial testing did not discover any significant unsatisfactory results, so they implemented the cheaper option for all customers. </a:t>
            </a:r>
            <a:r>
              <a:rPr lang="en-US" altLang="zh-TW" dirty="0"/>
              <a:t>Almost immediately, the distributor began getting complaints about the delivery service change and customers were canceling deliveries — losing the distributor more money than what was being saved. </a:t>
            </a:r>
            <a:r>
              <a:rPr lang="en-US" altLang="zh-TW" dirty="0">
                <a:solidFill>
                  <a:schemeClr val="bg2"/>
                </a:solidFill>
              </a:rPr>
              <a:t>You’ve been hired by the wholesale distributor to find what types of customers they have to help them make better, more informed business decisions in the future. Your task is to use unsupervised learning techniques to see if any similarities exist between customers, and how to best segment customers into distinct categories.</a:t>
            </a:r>
            <a:endParaRPr kumimoji="1" lang="zh-TW" altLang="en-US" dirty="0">
              <a:solidFill>
                <a:schemeClr val="bg2"/>
              </a:solidFill>
            </a:endParaRPr>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17</a:t>
            </a:fld>
            <a:endParaRPr kumimoji="1" lang="zh-TW" altLang="en-US"/>
          </a:p>
        </p:txBody>
      </p:sp>
    </p:spTree>
    <p:extLst>
      <p:ext uri="{BB962C8B-B14F-4D97-AF65-F5344CB8AC3E}">
        <p14:creationId xmlns:p14="http://schemas.microsoft.com/office/powerpoint/2010/main" val="1468088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Description</a:t>
            </a:r>
            <a:endParaRPr kumimoji="1"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solidFill>
                  <a:schemeClr val="bg2"/>
                </a:solidFill>
              </a:rPr>
              <a:t>A wholesale distributor recently tested a change to their delivery method for some customers, by moving from a morning delivery service five days a week to a cheaper evening delivery service three days a week. Initial testing did not discover any significant unsatisfactory results, so they implemented the cheaper option for all customers. Almost immediately, the distributor began getting complaints about the delivery service change and customers were canceling deliveries — losing the distributor more money than what was being saved. </a:t>
            </a:r>
            <a:r>
              <a:rPr lang="en-US" altLang="zh-TW" dirty="0"/>
              <a:t>You’ve been hired by the wholesale distributor to find what types of customers they have to help them make better, more informed business decisions in the future. </a:t>
            </a:r>
            <a:r>
              <a:rPr lang="en-US" altLang="zh-TW" dirty="0">
                <a:solidFill>
                  <a:schemeClr val="bg2"/>
                </a:solidFill>
              </a:rPr>
              <a:t>Your task is to use unsupervised learning techniques to see if any similarities exist between customers, and how to best segment customers into distinct categories.</a:t>
            </a:r>
            <a:endParaRPr kumimoji="1" lang="zh-TW" altLang="en-US" dirty="0">
              <a:solidFill>
                <a:schemeClr val="bg2"/>
              </a:solidFill>
            </a:endParaRPr>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18</a:t>
            </a:fld>
            <a:endParaRPr kumimoji="1" lang="zh-TW" altLang="en-US"/>
          </a:p>
        </p:txBody>
      </p:sp>
    </p:spTree>
    <p:extLst>
      <p:ext uri="{BB962C8B-B14F-4D97-AF65-F5344CB8AC3E}">
        <p14:creationId xmlns:p14="http://schemas.microsoft.com/office/powerpoint/2010/main" val="3465995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Description</a:t>
            </a:r>
            <a:endParaRPr kumimoji="1"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solidFill>
                  <a:schemeClr val="bg2"/>
                </a:solidFill>
              </a:rPr>
              <a:t>A wholesale distributor recently tested a change to their delivery method for some customers, by moving from a morning delivery service five days a week to a cheaper evening delivery service three days a week. Initial testing did not discover any significant unsatisfactory results, so they implemented the cheaper option for all customers. Almost immediately, the distributor began getting complaints about the delivery service change and customers were canceling deliveries — losing the distributor more money than what was being saved. You’ve been hired by the wholesale distributor to find what types of customers they have to help them make better, more informed business decisions in the future. </a:t>
            </a:r>
            <a:r>
              <a:rPr lang="en-US" altLang="zh-TW" dirty="0"/>
              <a:t>Your task is to use unsupervised learning techniques to see if any similarities exist between customers, and how to best segment customers into distinct categories.</a:t>
            </a:r>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19</a:t>
            </a:fld>
            <a:endParaRPr kumimoji="1" lang="zh-TW" altLang="en-US"/>
          </a:p>
        </p:txBody>
      </p:sp>
    </p:spTree>
    <p:extLst>
      <p:ext uri="{BB962C8B-B14F-4D97-AF65-F5344CB8AC3E}">
        <p14:creationId xmlns:p14="http://schemas.microsoft.com/office/powerpoint/2010/main" val="15130480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Project</a:t>
            </a:r>
            <a:r>
              <a:rPr kumimoji="1" lang="zh-TW" altLang="en-US" dirty="0" smtClean="0"/>
              <a:t>範本及資料在哪裡？</a:t>
            </a:r>
            <a:endParaRPr kumimoji="1" lang="zh-TW" altLang="en-US" dirty="0"/>
          </a:p>
        </p:txBody>
      </p:sp>
      <p:sp>
        <p:nvSpPr>
          <p:cNvPr id="3" name="內容版面配置區 2"/>
          <p:cNvSpPr>
            <a:spLocks noGrp="1"/>
          </p:cNvSpPr>
          <p:nvPr>
            <p:ph idx="1"/>
          </p:nvPr>
        </p:nvSpPr>
        <p:spPr/>
        <p:txBody>
          <a:bodyPr/>
          <a:lstStyle/>
          <a:p>
            <a:r>
              <a:rPr kumimoji="1" lang="en-US" altLang="zh-TW" dirty="0" smtClean="0"/>
              <a:t>https://</a:t>
            </a:r>
            <a:r>
              <a:rPr kumimoji="1" lang="en-US" altLang="zh-TW" dirty="0" err="1" smtClean="0"/>
              <a:t>github.com</a:t>
            </a:r>
            <a:r>
              <a:rPr kumimoji="1" lang="en-US" altLang="zh-TW" dirty="0" smtClean="0"/>
              <a:t>/</a:t>
            </a:r>
            <a:r>
              <a:rPr kumimoji="1" lang="en-US" altLang="zh-TW" dirty="0" err="1" smtClean="0"/>
              <a:t>udacity</a:t>
            </a:r>
            <a:r>
              <a:rPr kumimoji="1" lang="en-US" altLang="zh-TW" dirty="0" smtClean="0"/>
              <a:t>/machine-learning</a:t>
            </a:r>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2</a:t>
            </a:fld>
            <a:endParaRPr kumimoji="1" lang="zh-TW" altLang="en-US"/>
          </a:p>
        </p:txBody>
      </p:sp>
    </p:spTree>
    <p:extLst>
      <p:ext uri="{BB962C8B-B14F-4D97-AF65-F5344CB8AC3E}">
        <p14:creationId xmlns:p14="http://schemas.microsoft.com/office/powerpoint/2010/main" val="474580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Software and </a:t>
            </a:r>
            <a:r>
              <a:rPr lang="en-US" altLang="zh-TW" b="1" dirty="0" smtClean="0"/>
              <a:t>Libraries</a:t>
            </a:r>
            <a:endParaRPr kumimoji="1"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8771" y="2090738"/>
            <a:ext cx="9692141" cy="3395662"/>
          </a:xfrm>
        </p:spPr>
      </p:pic>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20</a:t>
            </a:fld>
            <a:endParaRPr kumimoji="1" lang="zh-TW" altLang="en-US"/>
          </a:p>
        </p:txBody>
      </p:sp>
    </p:spTree>
    <p:extLst>
      <p:ext uri="{BB962C8B-B14F-4D97-AF65-F5344CB8AC3E}">
        <p14:creationId xmlns:p14="http://schemas.microsoft.com/office/powerpoint/2010/main" val="210424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38475" y="2208212"/>
            <a:ext cx="4605338" cy="1325563"/>
          </a:xfrm>
        </p:spPr>
        <p:txBody>
          <a:bodyPr/>
          <a:lstStyle/>
          <a:p>
            <a:r>
              <a:rPr kumimoji="1" lang="en-US" altLang="zh-TW" dirty="0" smtClean="0"/>
              <a:t>Starting </a:t>
            </a:r>
            <a:r>
              <a:rPr kumimoji="1" lang="en-US" altLang="zh-TW" smtClean="0"/>
              <a:t>the project</a:t>
            </a:r>
            <a:endParaRPr kumimoji="1" lang="zh-TW" altLang="en-US" dirty="0"/>
          </a:p>
        </p:txBody>
      </p:sp>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21</a:t>
            </a:fld>
            <a:endParaRPr kumimoji="1" lang="zh-TW" altLang="en-US"/>
          </a:p>
        </p:txBody>
      </p:sp>
    </p:spTree>
    <p:extLst>
      <p:ext uri="{BB962C8B-B14F-4D97-AF65-F5344CB8AC3E}">
        <p14:creationId xmlns:p14="http://schemas.microsoft.com/office/powerpoint/2010/main" val="10158058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Go to GitHub</a:t>
            </a:r>
            <a:r>
              <a:rPr kumimoji="1" lang="mr-IN" altLang="zh-TW" dirty="0" smtClean="0"/>
              <a:t>…</a:t>
            </a:r>
            <a:endParaRPr kumimoji="1"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428" y="2513806"/>
            <a:ext cx="11043144" cy="3044031"/>
          </a:xfrm>
        </p:spPr>
      </p:pic>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22</a:t>
            </a:fld>
            <a:endParaRPr kumimoji="1" lang="zh-TW" altLang="en-US"/>
          </a:p>
        </p:txBody>
      </p:sp>
    </p:spTree>
    <p:extLst>
      <p:ext uri="{BB962C8B-B14F-4D97-AF65-F5344CB8AC3E}">
        <p14:creationId xmlns:p14="http://schemas.microsoft.com/office/powerpoint/2010/main" val="3000971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38512" y="1779588"/>
            <a:ext cx="5005388" cy="1325563"/>
          </a:xfrm>
        </p:spPr>
        <p:txBody>
          <a:bodyPr/>
          <a:lstStyle/>
          <a:p>
            <a:r>
              <a:rPr kumimoji="1" lang="en-US" altLang="zh-TW" smtClean="0"/>
              <a:t>Project Specification</a:t>
            </a:r>
            <a:endParaRPr kumimoji="1" lang="zh-TW" altLang="en-US" dirty="0"/>
          </a:p>
        </p:txBody>
      </p:sp>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23</a:t>
            </a:fld>
            <a:endParaRPr kumimoji="1" lang="zh-TW" altLang="en-US"/>
          </a:p>
        </p:txBody>
      </p:sp>
    </p:spTree>
    <p:extLst>
      <p:ext uri="{BB962C8B-B14F-4D97-AF65-F5344CB8AC3E}">
        <p14:creationId xmlns:p14="http://schemas.microsoft.com/office/powerpoint/2010/main" val="2803182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188" y="596899"/>
            <a:ext cx="11536231" cy="5489575"/>
          </a:xfrm>
        </p:spPr>
      </p:pic>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24</a:t>
            </a:fld>
            <a:endParaRPr kumimoji="1" lang="zh-TW" altLang="en-US"/>
          </a:p>
        </p:txBody>
      </p:sp>
    </p:spTree>
    <p:extLst>
      <p:ext uri="{BB962C8B-B14F-4D97-AF65-F5344CB8AC3E}">
        <p14:creationId xmlns:p14="http://schemas.microsoft.com/office/powerpoint/2010/main" val="14320350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312" y="1534795"/>
            <a:ext cx="11878688" cy="4023042"/>
          </a:xfrm>
        </p:spPr>
      </p:pic>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25</a:t>
            </a:fld>
            <a:endParaRPr kumimoji="1" lang="zh-TW" altLang="en-US"/>
          </a:p>
        </p:txBody>
      </p:sp>
    </p:spTree>
    <p:extLst>
      <p:ext uri="{BB962C8B-B14F-4D97-AF65-F5344CB8AC3E}">
        <p14:creationId xmlns:p14="http://schemas.microsoft.com/office/powerpoint/2010/main" val="917043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711" y="1241450"/>
            <a:ext cx="11764893" cy="4544988"/>
          </a:xfrm>
        </p:spPr>
      </p:pic>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26</a:t>
            </a:fld>
            <a:endParaRPr kumimoji="1" lang="zh-TW" altLang="en-US"/>
          </a:p>
        </p:txBody>
      </p:sp>
    </p:spTree>
    <p:extLst>
      <p:ext uri="{BB962C8B-B14F-4D97-AF65-F5344CB8AC3E}">
        <p14:creationId xmlns:p14="http://schemas.microsoft.com/office/powerpoint/2010/main" val="10314340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6679" y="696912"/>
            <a:ext cx="10758641" cy="5260976"/>
          </a:xfrm>
        </p:spPr>
      </p:pic>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27</a:t>
            </a:fld>
            <a:endParaRPr kumimoji="1" lang="zh-TW" altLang="en-US"/>
          </a:p>
        </p:txBody>
      </p:sp>
    </p:spTree>
    <p:extLst>
      <p:ext uri="{BB962C8B-B14F-4D97-AF65-F5344CB8AC3E}">
        <p14:creationId xmlns:p14="http://schemas.microsoft.com/office/powerpoint/2010/main" val="6893243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145" y="2787800"/>
            <a:ext cx="11523709" cy="2941487"/>
          </a:xfrm>
        </p:spPr>
      </p:pic>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28</a:t>
            </a:fld>
            <a:endParaRPr kumimoji="1" lang="zh-TW" altLang="en-US"/>
          </a:p>
        </p:txBody>
      </p:sp>
    </p:spTree>
    <p:extLst>
      <p:ext uri="{BB962C8B-B14F-4D97-AF65-F5344CB8AC3E}">
        <p14:creationId xmlns:p14="http://schemas.microsoft.com/office/powerpoint/2010/main" val="7868374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111" y="870742"/>
            <a:ext cx="11053778" cy="5515769"/>
          </a:xfrm>
        </p:spPr>
      </p:pic>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29</a:t>
            </a:fld>
            <a:endParaRPr kumimoji="1" lang="zh-TW" altLang="en-US"/>
          </a:p>
        </p:txBody>
      </p:sp>
    </p:spTree>
    <p:extLst>
      <p:ext uri="{BB962C8B-B14F-4D97-AF65-F5344CB8AC3E}">
        <p14:creationId xmlns:p14="http://schemas.microsoft.com/office/powerpoint/2010/main" val="12515288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10100" y="1808162"/>
            <a:ext cx="2419350" cy="1325563"/>
          </a:xfrm>
        </p:spPr>
        <p:txBody>
          <a:bodyPr/>
          <a:lstStyle/>
          <a:p>
            <a:r>
              <a:rPr kumimoji="1" lang="en-US" altLang="zh-TW" smtClean="0"/>
              <a:t>Overview</a:t>
            </a:r>
            <a:endParaRPr kumimoji="1" lang="zh-TW" altLang="en-US" dirty="0"/>
          </a:p>
        </p:txBody>
      </p:sp>
      <p:sp>
        <p:nvSpPr>
          <p:cNvPr id="3" name="投影片編號版面配置區 2"/>
          <p:cNvSpPr>
            <a:spLocks noGrp="1"/>
          </p:cNvSpPr>
          <p:nvPr>
            <p:ph type="sldNum" sz="quarter" idx="12"/>
          </p:nvPr>
        </p:nvSpPr>
        <p:spPr/>
        <p:txBody>
          <a:bodyPr/>
          <a:lstStyle/>
          <a:p>
            <a:fld id="{7A882D3F-0671-454B-9C38-8CCE5CCDD842}" type="slidenum">
              <a:rPr kumimoji="1" lang="zh-TW" altLang="en-US" smtClean="0"/>
              <a:t>3</a:t>
            </a:fld>
            <a:endParaRPr kumimoji="1" lang="zh-TW" altLang="en-US"/>
          </a:p>
        </p:txBody>
      </p:sp>
    </p:spTree>
    <p:extLst>
      <p:ext uri="{BB962C8B-B14F-4D97-AF65-F5344CB8AC3E}">
        <p14:creationId xmlns:p14="http://schemas.microsoft.com/office/powerpoint/2010/main" val="12235538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1712" y="1815306"/>
            <a:ext cx="7277100" cy="1943100"/>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30</a:t>
            </a:fld>
            <a:endParaRPr kumimoji="1" lang="zh-TW" altLang="en-US"/>
          </a:p>
        </p:txBody>
      </p:sp>
    </p:spTree>
    <p:extLst>
      <p:ext uri="{BB962C8B-B14F-4D97-AF65-F5344CB8AC3E}">
        <p14:creationId xmlns:p14="http://schemas.microsoft.com/office/powerpoint/2010/main" val="7716344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81413" y="1825625"/>
            <a:ext cx="3676650" cy="1325563"/>
          </a:xfrm>
        </p:spPr>
        <p:txBody>
          <a:bodyPr/>
          <a:lstStyle/>
          <a:p>
            <a:r>
              <a:rPr kumimoji="1" lang="en-US" altLang="zh-TW"/>
              <a:t>Getting Started</a:t>
            </a:r>
            <a:endParaRPr kumimoji="1" lang="zh-TW" altLang="en-US" dirty="0"/>
          </a:p>
        </p:txBody>
      </p:sp>
      <p:sp>
        <p:nvSpPr>
          <p:cNvPr id="3" name="內容版面配置區 2"/>
          <p:cNvSpPr>
            <a:spLocks noGrp="1"/>
          </p:cNvSpPr>
          <p:nvPr>
            <p:ph idx="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31</a:t>
            </a:fld>
            <a:endParaRPr kumimoji="1" lang="zh-TW" altLang="en-US"/>
          </a:p>
        </p:txBody>
      </p:sp>
    </p:spTree>
    <p:extLst>
      <p:ext uri="{BB962C8B-B14F-4D97-AF65-F5344CB8AC3E}">
        <p14:creationId xmlns:p14="http://schemas.microsoft.com/office/powerpoint/2010/main" val="1789766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Getting Started</a:t>
            </a:r>
            <a:endParaRPr kumimoji="1" lang="zh-TW" altLang="en-US" dirty="0"/>
          </a:p>
        </p:txBody>
      </p:sp>
      <p:sp>
        <p:nvSpPr>
          <p:cNvPr id="3" name="內容版面配置區 2"/>
          <p:cNvSpPr>
            <a:spLocks noGrp="1"/>
          </p:cNvSpPr>
          <p:nvPr>
            <p:ph idx="1"/>
          </p:nvPr>
        </p:nvSpPr>
        <p:spPr/>
        <p:txBody>
          <a:bodyPr/>
          <a:lstStyle/>
          <a:p>
            <a:r>
              <a:rPr kumimoji="1" lang="en-US" altLang="zh-TW" dirty="0" smtClean="0"/>
              <a:t>The dataset can be found in:</a:t>
            </a:r>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5" y="2347913"/>
            <a:ext cx="7469333" cy="4324350"/>
          </a:xfrm>
          <a:prstGeom prst="rect">
            <a:avLst/>
          </a:prstGeo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32</a:t>
            </a:fld>
            <a:endParaRPr kumimoji="1" lang="zh-TW" altLang="en-US"/>
          </a:p>
        </p:txBody>
      </p:sp>
    </p:spTree>
    <p:extLst>
      <p:ext uri="{BB962C8B-B14F-4D97-AF65-F5344CB8AC3E}">
        <p14:creationId xmlns:p14="http://schemas.microsoft.com/office/powerpoint/2010/main" val="12865817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14" y="1221555"/>
            <a:ext cx="12051172" cy="4864920"/>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33</a:t>
            </a:fld>
            <a:endParaRPr kumimoji="1" lang="zh-TW" altLang="en-US"/>
          </a:p>
        </p:txBody>
      </p:sp>
    </p:spTree>
    <p:extLst>
      <p:ext uri="{BB962C8B-B14F-4D97-AF65-F5344CB8AC3E}">
        <p14:creationId xmlns:p14="http://schemas.microsoft.com/office/powerpoint/2010/main" val="15002346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67138" y="1825625"/>
            <a:ext cx="4019550" cy="1325563"/>
          </a:xfrm>
        </p:spPr>
        <p:txBody>
          <a:bodyPr/>
          <a:lstStyle/>
          <a:p>
            <a:r>
              <a:rPr lang="en-US" altLang="zh-TW" b="1"/>
              <a:t>Data </a:t>
            </a:r>
            <a:r>
              <a:rPr lang="en-US" altLang="zh-TW" b="1" smtClean="0"/>
              <a:t>Exploration</a:t>
            </a:r>
            <a:endParaRPr kumimoji="1" lang="zh-TW" altLang="en-US" dirty="0"/>
          </a:p>
        </p:txBody>
      </p:sp>
      <p:sp>
        <p:nvSpPr>
          <p:cNvPr id="3" name="內容版面配置區 2"/>
          <p:cNvSpPr>
            <a:spLocks noGrp="1"/>
          </p:cNvSpPr>
          <p:nvPr>
            <p:ph idx="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34</a:t>
            </a:fld>
            <a:endParaRPr kumimoji="1" lang="zh-TW" altLang="en-US"/>
          </a:p>
        </p:txBody>
      </p:sp>
    </p:spTree>
    <p:extLst>
      <p:ext uri="{BB962C8B-B14F-4D97-AF65-F5344CB8AC3E}">
        <p14:creationId xmlns:p14="http://schemas.microsoft.com/office/powerpoint/2010/main" val="332617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575" y="2082724"/>
            <a:ext cx="11644138" cy="2603576"/>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35</a:t>
            </a:fld>
            <a:endParaRPr kumimoji="1" lang="zh-TW" altLang="en-US"/>
          </a:p>
        </p:txBody>
      </p:sp>
    </p:spTree>
    <p:extLst>
      <p:ext uri="{BB962C8B-B14F-4D97-AF65-F5344CB8AC3E}">
        <p14:creationId xmlns:p14="http://schemas.microsoft.com/office/powerpoint/2010/main" val="231468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99281"/>
            <a:ext cx="11685435" cy="5272882"/>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36</a:t>
            </a:fld>
            <a:endParaRPr kumimoji="1" lang="zh-TW" altLang="en-US"/>
          </a:p>
        </p:txBody>
      </p:sp>
    </p:spTree>
    <p:extLst>
      <p:ext uri="{BB962C8B-B14F-4D97-AF65-F5344CB8AC3E}">
        <p14:creationId xmlns:p14="http://schemas.microsoft.com/office/powerpoint/2010/main" val="17147852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837" y="1690688"/>
            <a:ext cx="11322169" cy="3706306"/>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37</a:t>
            </a:fld>
            <a:endParaRPr kumimoji="1" lang="zh-TW" altLang="en-US"/>
          </a:p>
        </p:txBody>
      </p:sp>
    </p:spTree>
    <p:extLst>
      <p:ext uri="{BB962C8B-B14F-4D97-AF65-F5344CB8AC3E}">
        <p14:creationId xmlns:p14="http://schemas.microsoft.com/office/powerpoint/2010/main" val="564774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918" y="1027906"/>
            <a:ext cx="11324302" cy="4932363"/>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38</a:t>
            </a:fld>
            <a:endParaRPr kumimoji="1" lang="zh-TW" altLang="en-US"/>
          </a:p>
        </p:txBody>
      </p:sp>
    </p:spTree>
    <p:extLst>
      <p:ext uri="{BB962C8B-B14F-4D97-AF65-F5344CB8AC3E}">
        <p14:creationId xmlns:p14="http://schemas.microsoft.com/office/powerpoint/2010/main" val="12773041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6749" y="365125"/>
            <a:ext cx="7330163" cy="6280999"/>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39</a:t>
            </a:fld>
            <a:endParaRPr kumimoji="1" lang="zh-TW" altLang="en-US"/>
          </a:p>
        </p:txBody>
      </p:sp>
    </p:spTree>
    <p:extLst>
      <p:ext uri="{BB962C8B-B14F-4D97-AF65-F5344CB8AC3E}">
        <p14:creationId xmlns:p14="http://schemas.microsoft.com/office/powerpoint/2010/main" val="12801158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Project Overview (1/5)</a:t>
            </a:r>
            <a:endParaRPr kumimoji="1" lang="zh-TW" altLang="en-US" dirty="0"/>
          </a:p>
        </p:txBody>
      </p:sp>
      <p:sp>
        <p:nvSpPr>
          <p:cNvPr id="3" name="內容版面配置區 2"/>
          <p:cNvSpPr>
            <a:spLocks noGrp="1"/>
          </p:cNvSpPr>
          <p:nvPr>
            <p:ph idx="1"/>
          </p:nvPr>
        </p:nvSpPr>
        <p:spPr/>
        <p:txBody>
          <a:bodyPr/>
          <a:lstStyle/>
          <a:p>
            <a:r>
              <a:rPr lang="en-US" altLang="zh-TW" dirty="0"/>
              <a:t>In this project you will apply unsupervised learning techniques on product spending data </a:t>
            </a:r>
            <a:r>
              <a:rPr lang="en-US" altLang="zh-TW" dirty="0" smtClean="0"/>
              <a:t>(</a:t>
            </a:r>
            <a:r>
              <a:rPr lang="zh-TW" altLang="en-US" dirty="0" smtClean="0"/>
              <a:t>產品開銷資料</a:t>
            </a:r>
            <a:r>
              <a:rPr lang="en-US" altLang="zh-TW" dirty="0" smtClean="0"/>
              <a:t>) collected </a:t>
            </a:r>
            <a:r>
              <a:rPr lang="en-US" altLang="zh-TW" dirty="0"/>
              <a:t>for customers of a wholesale distributor in Lisbon, Portugal to identify customer segments hidden in the data</a:t>
            </a:r>
            <a:r>
              <a:rPr lang="en-US" altLang="zh-TW" dirty="0" smtClean="0"/>
              <a:t>.</a:t>
            </a:r>
          </a:p>
          <a:p>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4</a:t>
            </a:fld>
            <a:endParaRPr kumimoji="1" lang="zh-TW" altLang="en-US"/>
          </a:p>
        </p:txBody>
      </p:sp>
    </p:spTree>
    <p:extLst>
      <p:ext uri="{BB962C8B-B14F-4D97-AF65-F5344CB8AC3E}">
        <p14:creationId xmlns:p14="http://schemas.microsoft.com/office/powerpoint/2010/main" val="1905555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925" y="1285081"/>
            <a:ext cx="11350149" cy="4344194"/>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40</a:t>
            </a:fld>
            <a:endParaRPr kumimoji="1" lang="zh-TW" altLang="en-US"/>
          </a:p>
        </p:txBody>
      </p:sp>
    </p:spTree>
    <p:extLst>
      <p:ext uri="{BB962C8B-B14F-4D97-AF65-F5344CB8AC3E}">
        <p14:creationId xmlns:p14="http://schemas.microsoft.com/office/powerpoint/2010/main" val="11173694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687" y="365125"/>
            <a:ext cx="11361722" cy="3136671"/>
          </a:xfr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4110036"/>
            <a:ext cx="10628871" cy="1776413"/>
          </a:xfrm>
          <a:prstGeom prst="rect">
            <a:avLst/>
          </a:prstGeom>
        </p:spPr>
      </p:pic>
      <p:sp>
        <p:nvSpPr>
          <p:cNvPr id="6" name="投影片編號版面配置區 5"/>
          <p:cNvSpPr>
            <a:spLocks noGrp="1"/>
          </p:cNvSpPr>
          <p:nvPr>
            <p:ph type="sldNum" sz="quarter" idx="12"/>
          </p:nvPr>
        </p:nvSpPr>
        <p:spPr/>
        <p:txBody>
          <a:bodyPr/>
          <a:lstStyle/>
          <a:p>
            <a:fld id="{7A882D3F-0671-454B-9C38-8CCE5CCDD842}" type="slidenum">
              <a:rPr kumimoji="1" lang="zh-TW" altLang="en-US" smtClean="0"/>
              <a:t>41</a:t>
            </a:fld>
            <a:endParaRPr kumimoji="1" lang="zh-TW" altLang="en-US"/>
          </a:p>
        </p:txBody>
      </p:sp>
    </p:spTree>
    <p:extLst>
      <p:ext uri="{BB962C8B-B14F-4D97-AF65-F5344CB8AC3E}">
        <p14:creationId xmlns:p14="http://schemas.microsoft.com/office/powerpoint/2010/main" val="14006074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956040"/>
            <a:ext cx="11387870" cy="2573098"/>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42</a:t>
            </a:fld>
            <a:endParaRPr kumimoji="1" lang="zh-TW" altLang="en-US"/>
          </a:p>
        </p:txBody>
      </p:sp>
    </p:spTree>
    <p:extLst>
      <p:ext uri="{BB962C8B-B14F-4D97-AF65-F5344CB8AC3E}">
        <p14:creationId xmlns:p14="http://schemas.microsoft.com/office/powerpoint/2010/main" val="13588549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140" y="655940"/>
            <a:ext cx="11657720" cy="2887360"/>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43</a:t>
            </a:fld>
            <a:endParaRPr kumimoji="1" lang="zh-TW" altLang="en-US"/>
          </a:p>
        </p:txBody>
      </p:sp>
    </p:spTree>
    <p:extLst>
      <p:ext uri="{BB962C8B-B14F-4D97-AF65-F5344CB8AC3E}">
        <p14:creationId xmlns:p14="http://schemas.microsoft.com/office/powerpoint/2010/main" val="20921145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381" y="550861"/>
            <a:ext cx="10367158" cy="6035675"/>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44</a:t>
            </a:fld>
            <a:endParaRPr kumimoji="1" lang="zh-TW" altLang="en-US"/>
          </a:p>
        </p:txBody>
      </p:sp>
    </p:spTree>
    <p:extLst>
      <p:ext uri="{BB962C8B-B14F-4D97-AF65-F5344CB8AC3E}">
        <p14:creationId xmlns:p14="http://schemas.microsoft.com/office/powerpoint/2010/main" val="16371626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5863" y="443706"/>
            <a:ext cx="8420100" cy="584200"/>
          </a:xfr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863" y="1211262"/>
            <a:ext cx="6731000" cy="5422900"/>
          </a:xfrm>
          <a:prstGeom prst="rect">
            <a:avLst/>
          </a:prstGeom>
        </p:spPr>
      </p:pic>
      <p:sp>
        <p:nvSpPr>
          <p:cNvPr id="6" name="投影片編號版面配置區 5"/>
          <p:cNvSpPr>
            <a:spLocks noGrp="1"/>
          </p:cNvSpPr>
          <p:nvPr>
            <p:ph type="sldNum" sz="quarter" idx="12"/>
          </p:nvPr>
        </p:nvSpPr>
        <p:spPr/>
        <p:txBody>
          <a:bodyPr/>
          <a:lstStyle/>
          <a:p>
            <a:fld id="{7A882D3F-0671-454B-9C38-8CCE5CCDD842}" type="slidenum">
              <a:rPr kumimoji="1" lang="zh-TW" altLang="en-US" smtClean="0"/>
              <a:t>45</a:t>
            </a:fld>
            <a:endParaRPr kumimoji="1" lang="zh-TW" altLang="en-US"/>
          </a:p>
        </p:txBody>
      </p:sp>
    </p:spTree>
    <p:extLst>
      <p:ext uri="{BB962C8B-B14F-4D97-AF65-F5344CB8AC3E}">
        <p14:creationId xmlns:p14="http://schemas.microsoft.com/office/powerpoint/2010/main" val="2560070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010" y="1504951"/>
            <a:ext cx="10959980" cy="2309812"/>
          </a:xfrm>
        </p:spPr>
      </p:pic>
      <p:sp>
        <p:nvSpPr>
          <p:cNvPr id="7" name="投影片編號版面配置區 6"/>
          <p:cNvSpPr>
            <a:spLocks noGrp="1"/>
          </p:cNvSpPr>
          <p:nvPr>
            <p:ph type="sldNum" sz="quarter" idx="12"/>
          </p:nvPr>
        </p:nvSpPr>
        <p:spPr/>
        <p:txBody>
          <a:bodyPr/>
          <a:lstStyle/>
          <a:p>
            <a:fld id="{7A882D3F-0671-454B-9C38-8CCE5CCDD842}" type="slidenum">
              <a:rPr kumimoji="1" lang="zh-TW" altLang="en-US" smtClean="0"/>
              <a:t>46</a:t>
            </a:fld>
            <a:endParaRPr kumimoji="1" lang="zh-TW" altLang="en-US"/>
          </a:p>
        </p:txBody>
      </p:sp>
    </p:spTree>
    <p:extLst>
      <p:ext uri="{BB962C8B-B14F-4D97-AF65-F5344CB8AC3E}">
        <p14:creationId xmlns:p14="http://schemas.microsoft.com/office/powerpoint/2010/main" val="6039302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24237" y="1825625"/>
            <a:ext cx="4591050" cy="1325563"/>
          </a:xfrm>
        </p:spPr>
        <p:txBody>
          <a:bodyPr/>
          <a:lstStyle/>
          <a:p>
            <a:r>
              <a:rPr lang="en-US" altLang="zh-TW" b="1"/>
              <a:t>Data </a:t>
            </a:r>
            <a:r>
              <a:rPr lang="en-US" altLang="zh-TW" b="1" smtClean="0"/>
              <a:t>Preprocessing</a:t>
            </a:r>
            <a:endParaRPr kumimoji="1" lang="zh-TW" altLang="en-US" dirty="0"/>
          </a:p>
        </p:txBody>
      </p:sp>
      <p:sp>
        <p:nvSpPr>
          <p:cNvPr id="3" name="內容版面配置區 2"/>
          <p:cNvSpPr>
            <a:spLocks noGrp="1"/>
          </p:cNvSpPr>
          <p:nvPr>
            <p:ph idx="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47</a:t>
            </a:fld>
            <a:endParaRPr kumimoji="1" lang="zh-TW" altLang="en-US"/>
          </a:p>
        </p:txBody>
      </p:sp>
    </p:spTree>
    <p:extLst>
      <p:ext uri="{BB962C8B-B14F-4D97-AF65-F5344CB8AC3E}">
        <p14:creationId xmlns:p14="http://schemas.microsoft.com/office/powerpoint/2010/main" val="15571178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2453" y="1027906"/>
            <a:ext cx="10571347" cy="2431256"/>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48</a:t>
            </a:fld>
            <a:endParaRPr kumimoji="1" lang="zh-TW" altLang="en-US"/>
          </a:p>
        </p:txBody>
      </p:sp>
    </p:spTree>
    <p:extLst>
      <p:ext uri="{BB962C8B-B14F-4D97-AF65-F5344CB8AC3E}">
        <p14:creationId xmlns:p14="http://schemas.microsoft.com/office/powerpoint/2010/main" val="15506686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878681"/>
            <a:ext cx="10725671" cy="4693443"/>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49</a:t>
            </a:fld>
            <a:endParaRPr kumimoji="1" lang="zh-TW" altLang="en-US"/>
          </a:p>
        </p:txBody>
      </p:sp>
    </p:spTree>
    <p:extLst>
      <p:ext uri="{BB962C8B-B14F-4D97-AF65-F5344CB8AC3E}">
        <p14:creationId xmlns:p14="http://schemas.microsoft.com/office/powerpoint/2010/main" val="1044023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Project Overview (2/5)</a:t>
            </a:r>
            <a:endParaRPr kumimoji="1" lang="zh-TW" altLang="en-US" dirty="0"/>
          </a:p>
        </p:txBody>
      </p:sp>
      <p:sp>
        <p:nvSpPr>
          <p:cNvPr id="3" name="內容版面配置區 2"/>
          <p:cNvSpPr>
            <a:spLocks noGrp="1"/>
          </p:cNvSpPr>
          <p:nvPr>
            <p:ph idx="1"/>
          </p:nvPr>
        </p:nvSpPr>
        <p:spPr/>
        <p:txBody>
          <a:bodyPr/>
          <a:lstStyle/>
          <a:p>
            <a:r>
              <a:rPr lang="en-US" altLang="zh-TW" dirty="0"/>
              <a:t>You will first explore the data by selecting a small subset to sample and determine if any product categories highly correlate with one another. </a:t>
            </a:r>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5</a:t>
            </a:fld>
            <a:endParaRPr kumimoji="1" lang="zh-TW" altLang="en-US"/>
          </a:p>
        </p:txBody>
      </p:sp>
    </p:spTree>
    <p:extLst>
      <p:ext uri="{BB962C8B-B14F-4D97-AF65-F5344CB8AC3E}">
        <p14:creationId xmlns:p14="http://schemas.microsoft.com/office/powerpoint/2010/main" val="15992539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407" y="1690688"/>
            <a:ext cx="11471185" cy="2918618"/>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50</a:t>
            </a:fld>
            <a:endParaRPr kumimoji="1" lang="zh-TW" altLang="en-US"/>
          </a:p>
        </p:txBody>
      </p:sp>
    </p:spTree>
    <p:extLst>
      <p:ext uri="{BB962C8B-B14F-4D97-AF65-F5344CB8AC3E}">
        <p14:creationId xmlns:p14="http://schemas.microsoft.com/office/powerpoint/2010/main" val="9038352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36574"/>
            <a:ext cx="10470303" cy="6149975"/>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51</a:t>
            </a:fld>
            <a:endParaRPr kumimoji="1" lang="zh-TW" altLang="en-US"/>
          </a:p>
        </p:txBody>
      </p:sp>
    </p:spTree>
    <p:extLst>
      <p:ext uri="{BB962C8B-B14F-4D97-AF65-F5344CB8AC3E}">
        <p14:creationId xmlns:p14="http://schemas.microsoft.com/office/powerpoint/2010/main" val="13949275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2312" y="1383507"/>
            <a:ext cx="11036364" cy="3159918"/>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52</a:t>
            </a:fld>
            <a:endParaRPr kumimoji="1" lang="zh-TW" altLang="en-US"/>
          </a:p>
        </p:txBody>
      </p:sp>
    </p:spTree>
    <p:extLst>
      <p:ext uri="{BB962C8B-B14F-4D97-AF65-F5344CB8AC3E}">
        <p14:creationId xmlns:p14="http://schemas.microsoft.com/office/powerpoint/2010/main" val="1865224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194" y="1159668"/>
            <a:ext cx="10947612" cy="3540919"/>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53</a:t>
            </a:fld>
            <a:endParaRPr kumimoji="1" lang="zh-TW" altLang="en-US"/>
          </a:p>
        </p:txBody>
      </p:sp>
    </p:spTree>
    <p:extLst>
      <p:ext uri="{BB962C8B-B14F-4D97-AF65-F5344CB8AC3E}">
        <p14:creationId xmlns:p14="http://schemas.microsoft.com/office/powerpoint/2010/main" val="2581892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045" y="511175"/>
            <a:ext cx="10797910" cy="5360988"/>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54</a:t>
            </a:fld>
            <a:endParaRPr kumimoji="1" lang="zh-TW" altLang="en-US"/>
          </a:p>
        </p:txBody>
      </p:sp>
    </p:spTree>
    <p:extLst>
      <p:ext uri="{BB962C8B-B14F-4D97-AF65-F5344CB8AC3E}">
        <p14:creationId xmlns:p14="http://schemas.microsoft.com/office/powerpoint/2010/main" val="4885286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813" y="768348"/>
            <a:ext cx="11392374" cy="5003801"/>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55</a:t>
            </a:fld>
            <a:endParaRPr kumimoji="1" lang="zh-TW" altLang="en-US"/>
          </a:p>
        </p:txBody>
      </p:sp>
    </p:spTree>
    <p:extLst>
      <p:ext uri="{BB962C8B-B14F-4D97-AF65-F5344CB8AC3E}">
        <p14:creationId xmlns:p14="http://schemas.microsoft.com/office/powerpoint/2010/main" val="13165970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1429" y="365124"/>
            <a:ext cx="9506977" cy="5749925"/>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56</a:t>
            </a:fld>
            <a:endParaRPr kumimoji="1" lang="zh-TW" altLang="en-US"/>
          </a:p>
        </p:txBody>
      </p:sp>
    </p:spTree>
    <p:extLst>
      <p:ext uri="{BB962C8B-B14F-4D97-AF65-F5344CB8AC3E}">
        <p14:creationId xmlns:p14="http://schemas.microsoft.com/office/powerpoint/2010/main" val="14442346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2086" y="1027906"/>
            <a:ext cx="9598355" cy="3315494"/>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57</a:t>
            </a:fld>
            <a:endParaRPr kumimoji="1" lang="zh-TW" altLang="en-US"/>
          </a:p>
        </p:txBody>
      </p:sp>
    </p:spTree>
    <p:extLst>
      <p:ext uri="{BB962C8B-B14F-4D97-AF65-F5344CB8AC3E}">
        <p14:creationId xmlns:p14="http://schemas.microsoft.com/office/powerpoint/2010/main" val="15198276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9566" y="254000"/>
            <a:ext cx="9147312" cy="5818188"/>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58</a:t>
            </a:fld>
            <a:endParaRPr kumimoji="1" lang="zh-TW" altLang="en-US"/>
          </a:p>
        </p:txBody>
      </p:sp>
    </p:spTree>
    <p:extLst>
      <p:ext uri="{BB962C8B-B14F-4D97-AF65-F5344CB8AC3E}">
        <p14:creationId xmlns:p14="http://schemas.microsoft.com/office/powerpoint/2010/main" val="10827716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0616" y="693737"/>
            <a:ext cx="8895527" cy="5221288"/>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59</a:t>
            </a:fld>
            <a:endParaRPr kumimoji="1" lang="zh-TW" altLang="en-US"/>
          </a:p>
        </p:txBody>
      </p:sp>
    </p:spTree>
    <p:extLst>
      <p:ext uri="{BB962C8B-B14F-4D97-AF65-F5344CB8AC3E}">
        <p14:creationId xmlns:p14="http://schemas.microsoft.com/office/powerpoint/2010/main" val="1878994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Project Overview (3/5)</a:t>
            </a:r>
            <a:endParaRPr kumimoji="1" lang="zh-TW" altLang="en-US" dirty="0"/>
          </a:p>
        </p:txBody>
      </p:sp>
      <p:sp>
        <p:nvSpPr>
          <p:cNvPr id="3" name="內容版面配置區 2"/>
          <p:cNvSpPr>
            <a:spLocks noGrp="1"/>
          </p:cNvSpPr>
          <p:nvPr>
            <p:ph idx="1"/>
          </p:nvPr>
        </p:nvSpPr>
        <p:spPr/>
        <p:txBody>
          <a:bodyPr/>
          <a:lstStyle/>
          <a:p>
            <a:r>
              <a:rPr lang="en-US" altLang="zh-TW" dirty="0"/>
              <a:t>Afterwards, you will preprocess the data by scaling each product category and then identifying (and removing) unwanted outliers.</a:t>
            </a:r>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6</a:t>
            </a:fld>
            <a:endParaRPr kumimoji="1" lang="zh-TW" altLang="en-US"/>
          </a:p>
        </p:txBody>
      </p:sp>
    </p:spTree>
    <p:extLst>
      <p:ext uri="{BB962C8B-B14F-4D97-AF65-F5344CB8AC3E}">
        <p14:creationId xmlns:p14="http://schemas.microsoft.com/office/powerpoint/2010/main" val="9916197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659" y="1027906"/>
            <a:ext cx="11054681" cy="4241006"/>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60</a:t>
            </a:fld>
            <a:endParaRPr kumimoji="1" lang="zh-TW" altLang="en-US"/>
          </a:p>
        </p:txBody>
      </p:sp>
    </p:spTree>
    <p:extLst>
      <p:ext uri="{BB962C8B-B14F-4D97-AF65-F5344CB8AC3E}">
        <p14:creationId xmlns:p14="http://schemas.microsoft.com/office/powerpoint/2010/main" val="360711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867025" y="1825625"/>
            <a:ext cx="5462588" cy="1325563"/>
          </a:xfrm>
        </p:spPr>
        <p:txBody>
          <a:bodyPr/>
          <a:lstStyle/>
          <a:p>
            <a:r>
              <a:rPr lang="en-US" altLang="zh-TW" b="1"/>
              <a:t>Feature </a:t>
            </a:r>
            <a:r>
              <a:rPr lang="en-US" altLang="zh-TW" b="1" smtClean="0"/>
              <a:t>Transformation</a:t>
            </a:r>
            <a:endParaRPr kumimoji="1" lang="zh-TW" altLang="en-US" dirty="0"/>
          </a:p>
        </p:txBody>
      </p:sp>
      <p:sp>
        <p:nvSpPr>
          <p:cNvPr id="3" name="內容版面配置區 2"/>
          <p:cNvSpPr>
            <a:spLocks noGrp="1"/>
          </p:cNvSpPr>
          <p:nvPr>
            <p:ph idx="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61</a:t>
            </a:fld>
            <a:endParaRPr kumimoji="1" lang="zh-TW" altLang="en-US"/>
          </a:p>
        </p:txBody>
      </p:sp>
    </p:spTree>
    <p:extLst>
      <p:ext uri="{BB962C8B-B14F-4D97-AF65-F5344CB8AC3E}">
        <p14:creationId xmlns:p14="http://schemas.microsoft.com/office/powerpoint/2010/main" val="11612110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266030"/>
            <a:ext cx="10904469" cy="2405857"/>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62</a:t>
            </a:fld>
            <a:endParaRPr kumimoji="1" lang="zh-TW" altLang="en-US"/>
          </a:p>
        </p:txBody>
      </p:sp>
    </p:spTree>
    <p:extLst>
      <p:ext uri="{BB962C8B-B14F-4D97-AF65-F5344CB8AC3E}">
        <p14:creationId xmlns:p14="http://schemas.microsoft.com/office/powerpoint/2010/main" val="13813400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875146" cy="5360988"/>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63</a:t>
            </a:fld>
            <a:endParaRPr kumimoji="1" lang="zh-TW" altLang="en-US"/>
          </a:p>
        </p:txBody>
      </p:sp>
    </p:spTree>
    <p:extLst>
      <p:ext uri="{BB962C8B-B14F-4D97-AF65-F5344CB8AC3E}">
        <p14:creationId xmlns:p14="http://schemas.microsoft.com/office/powerpoint/2010/main" val="6900734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008" y="1386681"/>
            <a:ext cx="10806792" cy="2813844"/>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64</a:t>
            </a:fld>
            <a:endParaRPr kumimoji="1" lang="zh-TW" altLang="en-US"/>
          </a:p>
        </p:txBody>
      </p:sp>
    </p:spTree>
    <p:extLst>
      <p:ext uri="{BB962C8B-B14F-4D97-AF65-F5344CB8AC3E}">
        <p14:creationId xmlns:p14="http://schemas.microsoft.com/office/powerpoint/2010/main" val="21466628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sp>
        <p:nvSpPr>
          <p:cNvPr id="3" name="內容版面配置區 2"/>
          <p:cNvSpPr>
            <a:spLocks noGrp="1"/>
          </p:cNvSpPr>
          <p:nvPr>
            <p:ph idx="1"/>
          </p:nvPr>
        </p:nvSpPr>
        <p:spPr/>
        <p:txBody>
          <a:bodyPr/>
          <a:lstStyle/>
          <a:p>
            <a:endParaRPr kumimoji="1" lang="zh-TW" altLang="en-US"/>
          </a:p>
        </p:txBody>
      </p:sp>
      <p:pic>
        <p:nvPicPr>
          <p:cNvPr id="4" name="圖片 3"/>
          <p:cNvPicPr>
            <a:picLocks noChangeAspect="1"/>
          </p:cNvPicPr>
          <p:nvPr/>
        </p:nvPicPr>
        <p:blipFill>
          <a:blip r:embed="rId2"/>
          <a:stretch>
            <a:fillRect/>
          </a:stretch>
        </p:blipFill>
        <p:spPr>
          <a:xfrm>
            <a:off x="387350" y="173037"/>
            <a:ext cx="11028430" cy="6556375"/>
          </a:xfrm>
          <a:prstGeom prst="rect">
            <a:avLst/>
          </a:prstGeo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65</a:t>
            </a:fld>
            <a:endParaRPr kumimoji="1" lang="zh-TW" altLang="en-US"/>
          </a:p>
        </p:txBody>
      </p:sp>
    </p:spTree>
    <p:extLst>
      <p:ext uri="{BB962C8B-B14F-4D97-AF65-F5344CB8AC3E}">
        <p14:creationId xmlns:p14="http://schemas.microsoft.com/office/powerpoint/2010/main" val="2106274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5213" y="862805"/>
            <a:ext cx="10367702" cy="4895057"/>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66</a:t>
            </a:fld>
            <a:endParaRPr kumimoji="1" lang="zh-TW" altLang="en-US"/>
          </a:p>
        </p:txBody>
      </p:sp>
    </p:spTree>
    <p:extLst>
      <p:ext uri="{BB962C8B-B14F-4D97-AF65-F5344CB8AC3E}">
        <p14:creationId xmlns:p14="http://schemas.microsoft.com/office/powerpoint/2010/main" val="1495149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212" y="1869281"/>
            <a:ext cx="10891631" cy="3131344"/>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67</a:t>
            </a:fld>
            <a:endParaRPr kumimoji="1" lang="zh-TW" altLang="en-US"/>
          </a:p>
        </p:txBody>
      </p:sp>
    </p:spTree>
    <p:extLst>
      <p:ext uri="{BB962C8B-B14F-4D97-AF65-F5344CB8AC3E}">
        <p14:creationId xmlns:p14="http://schemas.microsoft.com/office/powerpoint/2010/main" val="1463970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7693"/>
            <a:ext cx="9996617" cy="2318543"/>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68</a:t>
            </a:fld>
            <a:endParaRPr kumimoji="1" lang="zh-TW" altLang="en-US"/>
          </a:p>
        </p:txBody>
      </p:sp>
    </p:spTree>
    <p:extLst>
      <p:ext uri="{BB962C8B-B14F-4D97-AF65-F5344CB8AC3E}">
        <p14:creationId xmlns:p14="http://schemas.microsoft.com/office/powerpoint/2010/main" val="18229967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817" y="482599"/>
            <a:ext cx="10666638" cy="5318125"/>
          </a:xfrm>
        </p:spPr>
      </p:pic>
      <p:sp>
        <p:nvSpPr>
          <p:cNvPr id="6" name="投影片編號版面配置區 5"/>
          <p:cNvSpPr>
            <a:spLocks noGrp="1"/>
          </p:cNvSpPr>
          <p:nvPr>
            <p:ph type="sldNum" sz="quarter" idx="12"/>
          </p:nvPr>
        </p:nvSpPr>
        <p:spPr/>
        <p:txBody>
          <a:bodyPr/>
          <a:lstStyle/>
          <a:p>
            <a:fld id="{7A882D3F-0671-454B-9C38-8CCE5CCDD842}" type="slidenum">
              <a:rPr kumimoji="1" lang="zh-TW" altLang="en-US" smtClean="0"/>
              <a:t>69</a:t>
            </a:fld>
            <a:endParaRPr kumimoji="1" lang="zh-TW" altLang="en-US"/>
          </a:p>
        </p:txBody>
      </p:sp>
    </p:spTree>
    <p:extLst>
      <p:ext uri="{BB962C8B-B14F-4D97-AF65-F5344CB8AC3E}">
        <p14:creationId xmlns:p14="http://schemas.microsoft.com/office/powerpoint/2010/main" val="2183419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Project Overview (4/5)</a:t>
            </a:r>
            <a:endParaRPr kumimoji="1" lang="zh-TW" altLang="en-US" dirty="0"/>
          </a:p>
        </p:txBody>
      </p:sp>
      <p:sp>
        <p:nvSpPr>
          <p:cNvPr id="3" name="內容版面配置區 2"/>
          <p:cNvSpPr>
            <a:spLocks noGrp="1"/>
          </p:cNvSpPr>
          <p:nvPr>
            <p:ph idx="1"/>
          </p:nvPr>
        </p:nvSpPr>
        <p:spPr/>
        <p:txBody>
          <a:bodyPr/>
          <a:lstStyle/>
          <a:p>
            <a:r>
              <a:rPr lang="en-US" altLang="zh-TW" dirty="0"/>
              <a:t>With the good, clean customer spending data, you will apply PCA transformations to the data and implement clustering algorithms to segment the transformed customer data.</a:t>
            </a:r>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7</a:t>
            </a:fld>
            <a:endParaRPr kumimoji="1" lang="zh-TW" altLang="en-US"/>
          </a:p>
        </p:txBody>
      </p:sp>
    </p:spTree>
    <p:extLst>
      <p:ext uri="{BB962C8B-B14F-4D97-AF65-F5344CB8AC3E}">
        <p14:creationId xmlns:p14="http://schemas.microsoft.com/office/powerpoint/2010/main" val="13192048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sp>
        <p:nvSpPr>
          <p:cNvPr id="3" name="內容版面配置區 2"/>
          <p:cNvSpPr>
            <a:spLocks noGrp="1"/>
          </p:cNvSpPr>
          <p:nvPr>
            <p:ph idx="1"/>
          </p:nvPr>
        </p:nvSpPr>
        <p:spPr/>
        <p:txBody>
          <a:bodyPr/>
          <a:lstStyle/>
          <a:p>
            <a:endParaRPr kumimoji="1"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2" y="1825625"/>
            <a:ext cx="10766778" cy="3460750"/>
          </a:xfrm>
          <a:prstGeom prst="rect">
            <a:avLst/>
          </a:prstGeo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70</a:t>
            </a:fld>
            <a:endParaRPr kumimoji="1" lang="zh-TW" altLang="en-US"/>
          </a:p>
        </p:txBody>
      </p:sp>
    </p:spTree>
    <p:extLst>
      <p:ext uri="{BB962C8B-B14F-4D97-AF65-F5344CB8AC3E}">
        <p14:creationId xmlns:p14="http://schemas.microsoft.com/office/powerpoint/2010/main" val="12571838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310" y="579437"/>
            <a:ext cx="11111242" cy="4849813"/>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71</a:t>
            </a:fld>
            <a:endParaRPr kumimoji="1" lang="zh-TW" altLang="en-US"/>
          </a:p>
        </p:txBody>
      </p:sp>
    </p:spTree>
    <p:extLst>
      <p:ext uri="{BB962C8B-B14F-4D97-AF65-F5344CB8AC3E}">
        <p14:creationId xmlns:p14="http://schemas.microsoft.com/office/powerpoint/2010/main" val="11596258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10087" y="1825625"/>
            <a:ext cx="2662238" cy="1325563"/>
          </a:xfrm>
        </p:spPr>
        <p:txBody>
          <a:bodyPr/>
          <a:lstStyle/>
          <a:p>
            <a:r>
              <a:rPr lang="en-US" altLang="zh-TW" b="1" smtClean="0"/>
              <a:t>Clustering</a:t>
            </a:r>
            <a:endParaRPr kumimoji="1" lang="zh-TW" altLang="en-US" dirty="0"/>
          </a:p>
        </p:txBody>
      </p:sp>
      <p:sp>
        <p:nvSpPr>
          <p:cNvPr id="3" name="內容版面配置區 2"/>
          <p:cNvSpPr>
            <a:spLocks noGrp="1"/>
          </p:cNvSpPr>
          <p:nvPr>
            <p:ph idx="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72</a:t>
            </a:fld>
            <a:endParaRPr kumimoji="1" lang="zh-TW" altLang="en-US"/>
          </a:p>
        </p:txBody>
      </p:sp>
    </p:spTree>
    <p:extLst>
      <p:ext uri="{BB962C8B-B14F-4D97-AF65-F5344CB8AC3E}">
        <p14:creationId xmlns:p14="http://schemas.microsoft.com/office/powerpoint/2010/main" val="87753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847056"/>
            <a:ext cx="11011829" cy="2324894"/>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73</a:t>
            </a:fld>
            <a:endParaRPr kumimoji="1" lang="zh-TW" altLang="en-US"/>
          </a:p>
        </p:txBody>
      </p:sp>
    </p:spTree>
    <p:extLst>
      <p:ext uri="{BB962C8B-B14F-4D97-AF65-F5344CB8AC3E}">
        <p14:creationId xmlns:p14="http://schemas.microsoft.com/office/powerpoint/2010/main" val="11182142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691212" cy="1809750"/>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74</a:t>
            </a:fld>
            <a:endParaRPr kumimoji="1" lang="zh-TW" altLang="en-US"/>
          </a:p>
        </p:txBody>
      </p:sp>
    </p:spTree>
    <p:extLst>
      <p:ext uri="{BB962C8B-B14F-4D97-AF65-F5344CB8AC3E}">
        <p14:creationId xmlns:p14="http://schemas.microsoft.com/office/powerpoint/2010/main" val="16857370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9505172" cy="5746750"/>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75</a:t>
            </a:fld>
            <a:endParaRPr kumimoji="1" lang="zh-TW" altLang="en-US"/>
          </a:p>
        </p:txBody>
      </p:sp>
    </p:spTree>
    <p:extLst>
      <p:ext uri="{BB962C8B-B14F-4D97-AF65-F5344CB8AC3E}">
        <p14:creationId xmlns:p14="http://schemas.microsoft.com/office/powerpoint/2010/main" val="7961714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85081"/>
            <a:ext cx="10389363" cy="2972594"/>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76</a:t>
            </a:fld>
            <a:endParaRPr kumimoji="1" lang="zh-TW" altLang="en-US"/>
          </a:p>
        </p:txBody>
      </p:sp>
    </p:spTree>
    <p:extLst>
      <p:ext uri="{BB962C8B-B14F-4D97-AF65-F5344CB8AC3E}">
        <p14:creationId xmlns:p14="http://schemas.microsoft.com/office/powerpoint/2010/main" val="13160570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1027905"/>
            <a:ext cx="10479385" cy="4044157"/>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77</a:t>
            </a:fld>
            <a:endParaRPr kumimoji="1" lang="zh-TW" altLang="en-US"/>
          </a:p>
        </p:txBody>
      </p:sp>
    </p:spTree>
    <p:extLst>
      <p:ext uri="{BB962C8B-B14F-4D97-AF65-F5344CB8AC3E}">
        <p14:creationId xmlns:p14="http://schemas.microsoft.com/office/powerpoint/2010/main" val="15331537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417" y="365125"/>
            <a:ext cx="10821165" cy="4131469"/>
          </a:xfrm>
        </p:spPr>
      </p:pic>
      <p:pic>
        <p:nvPicPr>
          <p:cNvPr id="5"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00" y="4920456"/>
            <a:ext cx="5092700" cy="1333500"/>
          </a:xfrm>
          <a:prstGeom prst="rect">
            <a:avLst/>
          </a:prstGeom>
        </p:spPr>
      </p:pic>
      <p:sp>
        <p:nvSpPr>
          <p:cNvPr id="6" name="投影片編號版面配置區 5"/>
          <p:cNvSpPr>
            <a:spLocks noGrp="1"/>
          </p:cNvSpPr>
          <p:nvPr>
            <p:ph type="sldNum" sz="quarter" idx="12"/>
          </p:nvPr>
        </p:nvSpPr>
        <p:spPr/>
        <p:txBody>
          <a:bodyPr/>
          <a:lstStyle/>
          <a:p>
            <a:fld id="{7A882D3F-0671-454B-9C38-8CCE5CCDD842}" type="slidenum">
              <a:rPr kumimoji="1" lang="zh-TW" altLang="en-US" smtClean="0"/>
              <a:t>78</a:t>
            </a:fld>
            <a:endParaRPr kumimoji="1" lang="zh-TW" altLang="en-US"/>
          </a:p>
        </p:txBody>
      </p:sp>
    </p:spTree>
    <p:extLst>
      <p:ext uri="{BB962C8B-B14F-4D97-AF65-F5344CB8AC3E}">
        <p14:creationId xmlns:p14="http://schemas.microsoft.com/office/powerpoint/2010/main" val="3330341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04207"/>
            <a:ext cx="10412226" cy="1510506"/>
          </a:xfrm>
        </p:spPr>
      </p:pic>
      <p:pic>
        <p:nvPicPr>
          <p:cNvPr id="7"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250" y="4077493"/>
            <a:ext cx="5092700" cy="1333500"/>
          </a:xfrm>
          <a:prstGeom prst="rect">
            <a:avLst/>
          </a:prstGeom>
        </p:spPr>
      </p:pic>
      <p:sp>
        <p:nvSpPr>
          <p:cNvPr id="8" name="投影片編號版面配置區 7"/>
          <p:cNvSpPr>
            <a:spLocks noGrp="1"/>
          </p:cNvSpPr>
          <p:nvPr>
            <p:ph type="sldNum" sz="quarter" idx="12"/>
          </p:nvPr>
        </p:nvSpPr>
        <p:spPr/>
        <p:txBody>
          <a:bodyPr/>
          <a:lstStyle/>
          <a:p>
            <a:fld id="{7A882D3F-0671-454B-9C38-8CCE5CCDD842}" type="slidenum">
              <a:rPr kumimoji="1" lang="zh-TW" altLang="en-US" smtClean="0"/>
              <a:t>79</a:t>
            </a:fld>
            <a:endParaRPr kumimoji="1" lang="zh-TW" altLang="en-US"/>
          </a:p>
        </p:txBody>
      </p:sp>
    </p:spTree>
    <p:extLst>
      <p:ext uri="{BB962C8B-B14F-4D97-AF65-F5344CB8AC3E}">
        <p14:creationId xmlns:p14="http://schemas.microsoft.com/office/powerpoint/2010/main" val="5311478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Project Overview (5/5)</a:t>
            </a:r>
            <a:endParaRPr kumimoji="1" lang="zh-TW" altLang="en-US" dirty="0"/>
          </a:p>
        </p:txBody>
      </p:sp>
      <p:sp>
        <p:nvSpPr>
          <p:cNvPr id="3" name="內容版面配置區 2"/>
          <p:cNvSpPr>
            <a:spLocks noGrp="1"/>
          </p:cNvSpPr>
          <p:nvPr>
            <p:ph idx="1"/>
          </p:nvPr>
        </p:nvSpPr>
        <p:spPr/>
        <p:txBody>
          <a:bodyPr/>
          <a:lstStyle/>
          <a:p>
            <a:r>
              <a:rPr lang="en-US" altLang="zh-TW" dirty="0"/>
              <a:t>Finally, you will compare the segmentation found with an additional labeling and consider ways this information could assist the wholesale distributor with future service changes.</a:t>
            </a:r>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8</a:t>
            </a:fld>
            <a:endParaRPr kumimoji="1" lang="zh-TW" altLang="en-US"/>
          </a:p>
        </p:txBody>
      </p:sp>
    </p:spTree>
    <p:extLst>
      <p:ext uri="{BB962C8B-B14F-4D97-AF65-F5344CB8AC3E}">
        <p14:creationId xmlns:p14="http://schemas.microsoft.com/office/powerpoint/2010/main" val="2620536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27906"/>
            <a:ext cx="9779000" cy="3162300"/>
          </a:xfr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80</a:t>
            </a:fld>
            <a:endParaRPr kumimoji="1" lang="zh-TW" altLang="en-US"/>
          </a:p>
        </p:txBody>
      </p:sp>
    </p:spTree>
    <p:extLst>
      <p:ext uri="{BB962C8B-B14F-4D97-AF65-F5344CB8AC3E}">
        <p14:creationId xmlns:p14="http://schemas.microsoft.com/office/powerpoint/2010/main" val="18367582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sp>
        <p:nvSpPr>
          <p:cNvPr id="3" name="內容版面配置區 2"/>
          <p:cNvSpPr>
            <a:spLocks noGrp="1"/>
          </p:cNvSpPr>
          <p:nvPr>
            <p:ph idx="1"/>
          </p:nvPr>
        </p:nvSpPr>
        <p:spPr/>
        <p:txBody>
          <a:bodyPr/>
          <a:lstStyle/>
          <a:p>
            <a:endParaRPr kumimoji="1" lang="zh-TW" altLang="en-US"/>
          </a:p>
        </p:txBody>
      </p:sp>
      <p:pic>
        <p:nvPicPr>
          <p:cNvPr id="4" name="圖片 3"/>
          <p:cNvPicPr>
            <a:picLocks noChangeAspect="1"/>
          </p:cNvPicPr>
          <p:nvPr/>
        </p:nvPicPr>
        <p:blipFill>
          <a:blip r:embed="rId2"/>
          <a:stretch>
            <a:fillRect/>
          </a:stretch>
        </p:blipFill>
        <p:spPr>
          <a:xfrm>
            <a:off x="838200" y="365125"/>
            <a:ext cx="10515600" cy="6400800"/>
          </a:xfrm>
          <a:prstGeom prst="rect">
            <a:avLst/>
          </a:prstGeom>
        </p:spPr>
      </p:pic>
      <p:sp>
        <p:nvSpPr>
          <p:cNvPr id="5" name="投影片編號版面配置區 4"/>
          <p:cNvSpPr>
            <a:spLocks noGrp="1"/>
          </p:cNvSpPr>
          <p:nvPr>
            <p:ph type="sldNum" sz="quarter" idx="12"/>
          </p:nvPr>
        </p:nvSpPr>
        <p:spPr/>
        <p:txBody>
          <a:bodyPr/>
          <a:lstStyle/>
          <a:p>
            <a:fld id="{7A882D3F-0671-454B-9C38-8CCE5CCDD842}" type="slidenum">
              <a:rPr kumimoji="1" lang="zh-TW" altLang="en-US" smtClean="0"/>
              <a:t>81</a:t>
            </a:fld>
            <a:endParaRPr kumimoji="1" lang="zh-TW" altLang="en-US"/>
          </a:p>
        </p:txBody>
      </p:sp>
    </p:spTree>
    <p:extLst>
      <p:ext uri="{BB962C8B-B14F-4D97-AF65-F5344CB8AC3E}">
        <p14:creationId xmlns:p14="http://schemas.microsoft.com/office/powerpoint/2010/main" val="1878672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27906"/>
            <a:ext cx="11011564" cy="2872582"/>
          </a:xfrm>
        </p:spPr>
      </p:pic>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82</a:t>
            </a:fld>
            <a:endParaRPr kumimoji="1" lang="zh-TW" altLang="en-US"/>
          </a:p>
        </p:txBody>
      </p:sp>
    </p:spTree>
    <p:extLst>
      <p:ext uri="{BB962C8B-B14F-4D97-AF65-F5344CB8AC3E}">
        <p14:creationId xmlns:p14="http://schemas.microsoft.com/office/powerpoint/2010/main" val="18336805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976" y="365126"/>
            <a:ext cx="9760349" cy="4818086"/>
          </a:xfrm>
        </p:spPr>
      </p:pic>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83</a:t>
            </a:fld>
            <a:endParaRPr kumimoji="1" lang="zh-TW" altLang="en-US"/>
          </a:p>
        </p:txBody>
      </p: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5192712"/>
            <a:ext cx="7086600" cy="1346200"/>
          </a:xfrm>
          <a:prstGeom prst="rect">
            <a:avLst/>
          </a:prstGeom>
        </p:spPr>
      </p:pic>
    </p:spTree>
    <p:extLst>
      <p:ext uri="{BB962C8B-B14F-4D97-AF65-F5344CB8AC3E}">
        <p14:creationId xmlns:p14="http://schemas.microsoft.com/office/powerpoint/2010/main" val="10930011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84</a:t>
            </a:fld>
            <a:endParaRPr kumimoji="1" lang="zh-TW" altLang="en-US"/>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332705"/>
            <a:ext cx="10847107" cy="2696369"/>
          </a:xfrm>
        </p:spPr>
      </p:pic>
    </p:spTree>
    <p:extLst>
      <p:ext uri="{BB962C8B-B14F-4D97-AF65-F5344CB8AC3E}">
        <p14:creationId xmlns:p14="http://schemas.microsoft.com/office/powerpoint/2010/main" val="11967540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513557"/>
            <a:ext cx="10154933" cy="4829968"/>
          </a:xfrm>
        </p:spPr>
      </p:pic>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85</a:t>
            </a:fld>
            <a:endParaRPr kumimoji="1" lang="zh-TW" altLang="en-US"/>
          </a:p>
        </p:txBody>
      </p:sp>
    </p:spTree>
    <p:extLst>
      <p:ext uri="{BB962C8B-B14F-4D97-AF65-F5344CB8AC3E}">
        <p14:creationId xmlns:p14="http://schemas.microsoft.com/office/powerpoint/2010/main" val="19834920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694531"/>
            <a:ext cx="8423837" cy="2991643"/>
          </a:xfrm>
        </p:spPr>
      </p:pic>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86</a:t>
            </a:fld>
            <a:endParaRPr kumimoji="1" lang="zh-TW" altLang="en-US"/>
          </a:p>
        </p:txBody>
      </p:sp>
    </p:spTree>
    <p:extLst>
      <p:ext uri="{BB962C8B-B14F-4D97-AF65-F5344CB8AC3E}">
        <p14:creationId xmlns:p14="http://schemas.microsoft.com/office/powerpoint/2010/main" val="10727087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725" y="1180305"/>
            <a:ext cx="10561546" cy="2505869"/>
          </a:xfrm>
        </p:spPr>
      </p:pic>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87</a:t>
            </a:fld>
            <a:endParaRPr kumimoji="1" lang="zh-TW" altLang="en-US"/>
          </a:p>
        </p:txBody>
      </p:sp>
    </p:spTree>
    <p:extLst>
      <p:ext uri="{BB962C8B-B14F-4D97-AF65-F5344CB8AC3E}">
        <p14:creationId xmlns:p14="http://schemas.microsoft.com/office/powerpoint/2010/main" val="3470086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152900" y="1365250"/>
            <a:ext cx="2890838" cy="1325563"/>
          </a:xfrm>
        </p:spPr>
        <p:txBody>
          <a:bodyPr/>
          <a:lstStyle/>
          <a:p>
            <a:r>
              <a:rPr lang="en-US" altLang="zh-TW" b="1" smtClean="0"/>
              <a:t>Conclusions</a:t>
            </a:r>
            <a:endParaRPr kumimoji="1" lang="zh-TW" altLang="en-US" dirty="0"/>
          </a:p>
        </p:txBody>
      </p:sp>
      <p:sp>
        <p:nvSpPr>
          <p:cNvPr id="3" name="內容版面配置區 2"/>
          <p:cNvSpPr>
            <a:spLocks noGrp="1"/>
          </p:cNvSpPr>
          <p:nvPr>
            <p:ph idx="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88</a:t>
            </a:fld>
            <a:endParaRPr kumimoji="1" lang="zh-TW" altLang="en-US"/>
          </a:p>
        </p:txBody>
      </p:sp>
    </p:spTree>
    <p:extLst>
      <p:ext uri="{BB962C8B-B14F-4D97-AF65-F5344CB8AC3E}">
        <p14:creationId xmlns:p14="http://schemas.microsoft.com/office/powerpoint/2010/main" val="11377004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78719"/>
            <a:ext cx="10732790" cy="3136106"/>
          </a:xfrm>
        </p:spPr>
      </p:pic>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89</a:t>
            </a:fld>
            <a:endParaRPr kumimoji="1" lang="zh-TW" altLang="en-US"/>
          </a:p>
        </p:txBody>
      </p:sp>
    </p:spTree>
    <p:extLst>
      <p:ext uri="{BB962C8B-B14F-4D97-AF65-F5344CB8AC3E}">
        <p14:creationId xmlns:p14="http://schemas.microsoft.com/office/powerpoint/2010/main" val="16742225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Things you will learn by completing this project:</a:t>
            </a:r>
            <a:endParaRPr kumimoji="1" lang="zh-TW" altLang="en-US" dirty="0"/>
          </a:p>
        </p:txBody>
      </p:sp>
      <p:sp>
        <p:nvSpPr>
          <p:cNvPr id="3" name="內容版面配置區 2"/>
          <p:cNvSpPr>
            <a:spLocks noGrp="1"/>
          </p:cNvSpPr>
          <p:nvPr>
            <p:ph idx="1"/>
          </p:nvPr>
        </p:nvSpPr>
        <p:spPr>
          <a:xfrm>
            <a:off x="838200" y="1825625"/>
            <a:ext cx="10515600" cy="4832350"/>
          </a:xfrm>
        </p:spPr>
        <p:txBody>
          <a:bodyPr/>
          <a:lstStyle/>
          <a:p>
            <a:pPr fontAlgn="base"/>
            <a:r>
              <a:rPr lang="en-US" altLang="zh-TW" dirty="0"/>
              <a:t>How to apply preprocessing techniques such as feature scaling and outlier detection.</a:t>
            </a:r>
          </a:p>
          <a:p>
            <a:pPr fontAlgn="base"/>
            <a:r>
              <a:rPr lang="en-US" altLang="zh-TW" dirty="0">
                <a:solidFill>
                  <a:schemeClr val="bg2"/>
                </a:solidFill>
              </a:rPr>
              <a:t>How to interpret data points that have been scaled, transformed, or reduced from PCA.</a:t>
            </a:r>
          </a:p>
          <a:p>
            <a:pPr fontAlgn="base"/>
            <a:r>
              <a:rPr lang="en-US" altLang="zh-TW" dirty="0">
                <a:solidFill>
                  <a:schemeClr val="bg2"/>
                </a:solidFill>
              </a:rPr>
              <a:t>How to analyze PCA dimensions and construct a new feature space.</a:t>
            </a:r>
          </a:p>
          <a:p>
            <a:pPr fontAlgn="base"/>
            <a:r>
              <a:rPr lang="en-US" altLang="zh-TW" dirty="0">
                <a:solidFill>
                  <a:schemeClr val="bg2"/>
                </a:solidFill>
              </a:rPr>
              <a:t>How to optimally cluster a set of data to find hidden patterns in a dataset.</a:t>
            </a:r>
          </a:p>
          <a:p>
            <a:pPr fontAlgn="base"/>
            <a:r>
              <a:rPr lang="en-US" altLang="zh-TW" dirty="0">
                <a:solidFill>
                  <a:schemeClr val="bg2"/>
                </a:solidFill>
              </a:rPr>
              <a:t>How to assess information given by cluster data and use it in a meaningful way.</a:t>
            </a:r>
          </a:p>
          <a:p>
            <a:endParaRPr kumimoji="1" lang="zh-TW" altLang="en-US" dirty="0"/>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9</a:t>
            </a:fld>
            <a:endParaRPr kumimoji="1" lang="zh-TW" altLang="en-US"/>
          </a:p>
        </p:txBody>
      </p:sp>
    </p:spTree>
    <p:extLst>
      <p:ext uri="{BB962C8B-B14F-4D97-AF65-F5344CB8AC3E}">
        <p14:creationId xmlns:p14="http://schemas.microsoft.com/office/powerpoint/2010/main" val="5622949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575468"/>
            <a:ext cx="10739707" cy="5039519"/>
          </a:xfrm>
        </p:spPr>
      </p:pic>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90</a:t>
            </a:fld>
            <a:endParaRPr kumimoji="1" lang="zh-TW" altLang="en-US"/>
          </a:p>
        </p:txBody>
      </p:sp>
    </p:spTree>
    <p:extLst>
      <p:ext uri="{BB962C8B-B14F-4D97-AF65-F5344CB8AC3E}">
        <p14:creationId xmlns:p14="http://schemas.microsoft.com/office/powerpoint/2010/main" val="4642059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468313"/>
            <a:ext cx="10224851" cy="5461000"/>
          </a:xfrm>
        </p:spPr>
      </p:pic>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91</a:t>
            </a:fld>
            <a:endParaRPr kumimoji="1" lang="zh-TW" altLang="en-US"/>
          </a:p>
        </p:txBody>
      </p:sp>
    </p:spTree>
    <p:extLst>
      <p:ext uri="{BB962C8B-B14F-4D97-AF65-F5344CB8AC3E}">
        <p14:creationId xmlns:p14="http://schemas.microsoft.com/office/powerpoint/2010/main" val="134916079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12" y="570707"/>
            <a:ext cx="11273423" cy="4958556"/>
          </a:xfrm>
        </p:spPr>
      </p:pic>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92</a:t>
            </a:fld>
            <a:endParaRPr kumimoji="1" lang="zh-TW" altLang="en-US"/>
          </a:p>
        </p:txBody>
      </p:sp>
    </p:spTree>
    <p:extLst>
      <p:ext uri="{BB962C8B-B14F-4D97-AF65-F5344CB8AC3E}">
        <p14:creationId xmlns:p14="http://schemas.microsoft.com/office/powerpoint/2010/main" val="6860030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sp>
        <p:nvSpPr>
          <p:cNvPr id="3" name="內容版面配置區 2"/>
          <p:cNvSpPr>
            <a:spLocks noGrp="1"/>
          </p:cNvSpPr>
          <p:nvPr>
            <p:ph idx="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93</a:t>
            </a:fld>
            <a:endParaRPr kumimoji="1" lang="zh-TW" altLang="en-US"/>
          </a:p>
        </p:txBody>
      </p:sp>
      <p:pic>
        <p:nvPicPr>
          <p:cNvPr id="5" name="圖片 4"/>
          <p:cNvPicPr>
            <a:picLocks noChangeAspect="1"/>
          </p:cNvPicPr>
          <p:nvPr/>
        </p:nvPicPr>
        <p:blipFill>
          <a:blip r:embed="rId2"/>
          <a:stretch>
            <a:fillRect/>
          </a:stretch>
        </p:blipFill>
        <p:spPr>
          <a:xfrm>
            <a:off x="838200" y="320675"/>
            <a:ext cx="10515600" cy="6400800"/>
          </a:xfrm>
          <a:prstGeom prst="rect">
            <a:avLst/>
          </a:prstGeom>
        </p:spPr>
      </p:pic>
    </p:spTree>
    <p:extLst>
      <p:ext uri="{BB962C8B-B14F-4D97-AF65-F5344CB8AC3E}">
        <p14:creationId xmlns:p14="http://schemas.microsoft.com/office/powerpoint/2010/main" val="143179688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707230"/>
            <a:ext cx="10679537" cy="3807619"/>
          </a:xfrm>
        </p:spPr>
      </p:pic>
      <p:sp>
        <p:nvSpPr>
          <p:cNvPr id="4" name="投影片編號版面配置區 3"/>
          <p:cNvSpPr>
            <a:spLocks noGrp="1"/>
          </p:cNvSpPr>
          <p:nvPr>
            <p:ph type="sldNum" sz="quarter" idx="12"/>
          </p:nvPr>
        </p:nvSpPr>
        <p:spPr/>
        <p:txBody>
          <a:bodyPr/>
          <a:lstStyle/>
          <a:p>
            <a:fld id="{7A882D3F-0671-454B-9C38-8CCE5CCDD842}" type="slidenum">
              <a:rPr kumimoji="1" lang="zh-TW" altLang="en-US" smtClean="0"/>
              <a:t>94</a:t>
            </a:fld>
            <a:endParaRPr kumimoji="1" lang="zh-TW" altLang="en-US"/>
          </a:p>
        </p:txBody>
      </p:sp>
    </p:spTree>
    <p:extLst>
      <p:ext uri="{BB962C8B-B14F-4D97-AF65-F5344CB8AC3E}">
        <p14:creationId xmlns:p14="http://schemas.microsoft.com/office/powerpoint/2010/main" val="15315585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1454</Words>
  <Application>Microsoft Macintosh PowerPoint</Application>
  <PresentationFormat>寬螢幕</PresentationFormat>
  <Paragraphs>164</Paragraphs>
  <Slides>94</Slides>
  <Notes>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94</vt:i4>
      </vt:variant>
    </vt:vector>
  </HeadingPairs>
  <TitlesOfParts>
    <vt:vector size="100" baseType="lpstr">
      <vt:lpstr>Calibri</vt:lpstr>
      <vt:lpstr>Calibri Light</vt:lpstr>
      <vt:lpstr>Mangal</vt:lpstr>
      <vt:lpstr>新細明體</vt:lpstr>
      <vt:lpstr>Arial</vt:lpstr>
      <vt:lpstr>Office 佈景主題</vt:lpstr>
      <vt:lpstr>Project: Customer Segmentation</vt:lpstr>
      <vt:lpstr>Project範本及資料在哪裡？</vt:lpstr>
      <vt:lpstr>Overview</vt:lpstr>
      <vt:lpstr>Project Overview (1/5)</vt:lpstr>
      <vt:lpstr>Project Overview (2/5)</vt:lpstr>
      <vt:lpstr>Project Overview (3/5)</vt:lpstr>
      <vt:lpstr>Project Overview (4/5)</vt:lpstr>
      <vt:lpstr>Project Overview (5/5)</vt:lpstr>
      <vt:lpstr>Things you will learn by completing this project:</vt:lpstr>
      <vt:lpstr>Things you will learn by completing this project:</vt:lpstr>
      <vt:lpstr>Things you will learn by completing this project:</vt:lpstr>
      <vt:lpstr>Things you will learn by completing this project:</vt:lpstr>
      <vt:lpstr>Things you will learn by completing this project:</vt:lpstr>
      <vt:lpstr>Description &amp; Software Requirements</vt:lpstr>
      <vt:lpstr>Description</vt:lpstr>
      <vt:lpstr>Description</vt:lpstr>
      <vt:lpstr>Description</vt:lpstr>
      <vt:lpstr>Description</vt:lpstr>
      <vt:lpstr>Description</vt:lpstr>
      <vt:lpstr>Software and Libraries</vt:lpstr>
      <vt:lpstr>Starting the project</vt:lpstr>
      <vt:lpstr>Go to GitHub…</vt:lpstr>
      <vt:lpstr>Project Specification</vt:lpstr>
      <vt:lpstr>PowerPoint 簡報</vt:lpstr>
      <vt:lpstr>PowerPoint 簡報</vt:lpstr>
      <vt:lpstr>PowerPoint 簡報</vt:lpstr>
      <vt:lpstr>PowerPoint 簡報</vt:lpstr>
      <vt:lpstr>PowerPoint 簡報</vt:lpstr>
      <vt:lpstr>PowerPoint 簡報</vt:lpstr>
      <vt:lpstr>PowerPoint 簡報</vt:lpstr>
      <vt:lpstr>Getting Started</vt:lpstr>
      <vt:lpstr>Getting Started</vt:lpstr>
      <vt:lpstr>PowerPoint 簡報</vt:lpstr>
      <vt:lpstr>Data Exploration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Data Preprocessing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Feature Transformation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Clustering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Conclusions</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Customer Segmentation</dc:title>
  <dc:creator>Microsoft Office 使用者</dc:creator>
  <cp:lastModifiedBy>Microsoft Office 使用者</cp:lastModifiedBy>
  <cp:revision>39</cp:revision>
  <dcterms:created xsi:type="dcterms:W3CDTF">2017-11-11T08:41:50Z</dcterms:created>
  <dcterms:modified xsi:type="dcterms:W3CDTF">2017-11-11T16:21:53Z</dcterms:modified>
</cp:coreProperties>
</file>